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Old Standard TT"/>
      <p:regular r:id="rId35"/>
      <p:bold r:id="rId36"/>
      <p: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AB9B17-9D4E-4A34-A6A4-D0890B17B601}">
  <a:tblStyle styleId="{61AB9B17-9D4E-4A34-A6A4-D0890B17B60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ldStandardTT-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ldStandardTT-italic.fntdata"/><Relationship Id="rId14" Type="http://schemas.openxmlformats.org/officeDocument/2006/relationships/slide" Target="slides/slide8.xml"/><Relationship Id="rId36" Type="http://schemas.openxmlformats.org/officeDocument/2006/relationships/font" Target="fonts/OldStandardT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6280500e4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6280500e4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the proof of the above equation but I might not go over it.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6280500e4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6280500e4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6280500e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6280500e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6280500e4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6280500e4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15aa3f0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15aa3f0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15aa3f0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15aa3f06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have the math proof but I might not go over 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6d75a3c13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6d75a3c13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just show the final results to say that FFT can help us understand the signal and find the </a:t>
            </a:r>
            <a:r>
              <a:rPr lang="en"/>
              <a:t>patterns</a:t>
            </a:r>
            <a:r>
              <a:rPr lang="en"/>
              <a:t> better.</a:t>
            </a:r>
            <a:endParaRPr/>
          </a:p>
          <a:p>
            <a:pPr indent="0" lvl="0" marL="0" rtl="0" algn="l">
              <a:spcBef>
                <a:spcPts val="0"/>
              </a:spcBef>
              <a:spcAft>
                <a:spcPts val="0"/>
              </a:spcAft>
              <a:buNone/>
            </a:pPr>
            <a:r>
              <a:rPr lang="en"/>
              <a:t>With all these huge data, we can now decompose the data and hope to find something interesting. I am going to introduce you guys some of such applications in the field of cosmology</a:t>
            </a:r>
            <a:r>
              <a:rPr lang="en"/>
              <a:t>, where people decompose huge amount of data to answer some of the most fundamental questions about our universe. In particular, I am going to talk about</a:t>
            </a:r>
            <a:r>
              <a:rPr lang="en"/>
              <a:t> the famous CMB, cosmic microwave background radiation. The CMB has helped </a:t>
            </a:r>
            <a:r>
              <a:rPr lang="en"/>
              <a:t>cosmologists to explore and understand what is our early universe like and I will talk about some of its implication </a:t>
            </a:r>
            <a:r>
              <a:rPr lang="en">
                <a:solidFill>
                  <a:schemeClr val="dk1"/>
                </a:solidFill>
              </a:rPr>
              <a:t>on our universe that is understood with the help of fourier decomposition</a:t>
            </a:r>
            <a:r>
              <a:rPr lang="en"/>
              <a:t>. So let’s first introduce CMB.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6d75a3c13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6d75a3c13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process is what created the CMB</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6d75a3c13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6d75a3c13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now understand where does CMB come from. We can detect it by some fancy antena and do some analysis on it. But first, we have to do some sort of data cleaning,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CMB Temp has an inverse relation to the density of universe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universe nowadays definitely does not have the same density everywhere.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6d827ea1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6d827ea1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are going to apply some fourier tricks on the data and try to get some more meaningful physics info. But first we have to introduce some of the terms to understand what comologists are doing.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15aa3f0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15aa3f0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6d827ea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6d827ea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pcik some other orthongonal basis, called sphercal harmonics.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also to introduce some properties for l and 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6d827ea1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6d827ea1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of this laplacian.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6d827ea1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6d827ea1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is much more informative less less noisy then the previous temperature graph and it is definitey telling us something about the early universe. But what is this information? I am going to try my best to explain it.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6d827ea10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6d827ea10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to first know why our unvierse have different densities. One of the most widely accepted theory is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acutally has some quantum meachanical effect. Taht we are going to have some small fluctations.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drawing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6e77319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6e77319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Drawing on borad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6e773196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6e77319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6e773196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6e773196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6d827ea10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6d827ea10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with some of the fourier analysis skills and some huge data observed and analyzed with the help of FFT, we are able to decompose all these signals and find some interesting clues of our early universe We can CMB and fourier analysis on many other prospective, such as predicting the curvature of our universe, proving existence and understanding the behavior of dark matters, predicting weak gravitational lensing and so on. Fourier analysis gives us huge power in understanding our univese better.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6e42c93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6e42c93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7211f36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7211f36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15aa3f06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15aa3f06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62804f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62804f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6d75a3c1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6d75a3c1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6d827ea1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d827ea1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6d827ea1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6d827ea1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6d827ea1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6d827ea1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lstStyle>
            <a:lvl1pPr lvl="0" algn="l">
              <a:lnSpc>
                <a:spcPct val="90000"/>
              </a:lnSpc>
              <a:spcBef>
                <a:spcPts val="0"/>
              </a:spcBef>
              <a:spcAft>
                <a:spcPts val="0"/>
              </a:spcAft>
              <a:buClr>
                <a:schemeClr val="dk1"/>
              </a:buClr>
              <a:buSzPts val="700"/>
              <a:buNone/>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13" name="Google Shape;13;p2"/>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lstStyle>
            <a:lvl1pPr indent="-273050" lvl="0" marL="457200" algn="l">
              <a:lnSpc>
                <a:spcPct val="90000"/>
              </a:lnSpc>
              <a:spcBef>
                <a:spcPts val="8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lstStyle>
            <a:lvl1pPr lvl="0" algn="l">
              <a:lnSpc>
                <a:spcPct val="90000"/>
              </a:lnSpc>
              <a:spcBef>
                <a:spcPts val="0"/>
              </a:spcBef>
              <a:spcAft>
                <a:spcPts val="0"/>
              </a:spcAft>
              <a:buClr>
                <a:schemeClr val="dk1"/>
              </a:buClr>
              <a:buSzPts val="700"/>
              <a:buNone/>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70" name="Google Shape;70;p11"/>
          <p:cNvSpPr txBox="1"/>
          <p:nvPr>
            <p:ph idx="1" type="body"/>
          </p:nvPr>
        </p:nvSpPr>
        <p:spPr>
          <a:xfrm rot="5400000">
            <a:off x="2940300" y="-942431"/>
            <a:ext cx="3263400" cy="7886700"/>
          </a:xfrm>
          <a:prstGeom prst="rect">
            <a:avLst/>
          </a:prstGeom>
          <a:noFill/>
          <a:ln>
            <a:noFill/>
          </a:ln>
        </p:spPr>
        <p:txBody>
          <a:bodyPr anchorCtr="0" anchor="t" bIns="17150" lIns="34275" spcFirstLastPara="1" rIns="34275" wrap="square" tIns="17150"/>
          <a:lstStyle>
            <a:lvl1pPr indent="-273050" lvl="0" marL="457200" algn="l">
              <a:lnSpc>
                <a:spcPct val="90000"/>
              </a:lnSpc>
              <a:spcBef>
                <a:spcPts val="8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17150" lIns="34275" spcFirstLastPara="1" rIns="34275" wrap="square" tIns="17150"/>
          <a:lstStyle>
            <a:lvl1pPr lvl="0" algn="l">
              <a:lnSpc>
                <a:spcPct val="90000"/>
              </a:lnSpc>
              <a:spcBef>
                <a:spcPts val="0"/>
              </a:spcBef>
              <a:spcAft>
                <a:spcPts val="0"/>
              </a:spcAft>
              <a:buClr>
                <a:schemeClr val="dk1"/>
              </a:buClr>
              <a:buSzPts val="700"/>
              <a:buNone/>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17150" lIns="34275" spcFirstLastPara="1" rIns="34275" wrap="square" tIns="17150"/>
          <a:lstStyle>
            <a:lvl1pPr indent="-273050" lvl="0" marL="457200" algn="l">
              <a:lnSpc>
                <a:spcPct val="90000"/>
              </a:lnSpc>
              <a:spcBef>
                <a:spcPts val="8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311700" y="445025"/>
            <a:ext cx="8520600" cy="572700"/>
          </a:xfrm>
          <a:prstGeom prst="rect">
            <a:avLst/>
          </a:prstGeom>
        </p:spPr>
        <p:txBody>
          <a:bodyPr anchorCtr="0" anchor="ctr" bIns="17150" lIns="34275" spcFirstLastPara="1" rIns="34275" wrap="square" tIns="17150"/>
          <a:lstStyle>
            <a:lvl1pPr lvl="0" rtl="0">
              <a:spcBef>
                <a:spcPts val="0"/>
              </a:spcBef>
              <a:spcAft>
                <a:spcPts val="0"/>
              </a:spcAft>
              <a:buSzPts val="33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82" name="Google Shape;82;p13"/>
          <p:cNvSpPr txBox="1"/>
          <p:nvPr>
            <p:ph idx="1" type="body"/>
          </p:nvPr>
        </p:nvSpPr>
        <p:spPr>
          <a:xfrm>
            <a:off x="311700" y="1152475"/>
            <a:ext cx="8520600" cy="3416400"/>
          </a:xfrm>
          <a:prstGeom prst="rect">
            <a:avLst/>
          </a:prstGeom>
        </p:spPr>
        <p:txBody>
          <a:bodyPr anchorCtr="0" anchor="t" bIns="17150" lIns="34275" spcFirstLastPara="1" rIns="34275" wrap="square" tIns="17150"/>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83" name="Google Shape;83;p13"/>
          <p:cNvSpPr txBox="1"/>
          <p:nvPr>
            <p:ph idx="12" type="sldNum"/>
          </p:nvPr>
        </p:nvSpPr>
        <p:spPr>
          <a:xfrm>
            <a:off x="8472458" y="4663217"/>
            <a:ext cx="548700" cy="393600"/>
          </a:xfrm>
          <a:prstGeom prst="rect">
            <a:avLst/>
          </a:prstGeom>
        </p:spPr>
        <p:txBody>
          <a:bodyPr anchorCtr="0" anchor="ctr" bIns="17150" lIns="34275" spcFirstLastPara="1" rIns="34275" wrap="square" tIns="171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143000" y="841772"/>
            <a:ext cx="6858000" cy="1790700"/>
          </a:xfrm>
          <a:prstGeom prst="rect">
            <a:avLst/>
          </a:prstGeom>
          <a:noFill/>
          <a:ln>
            <a:noFill/>
          </a:ln>
        </p:spPr>
        <p:txBody>
          <a:bodyPr anchorCtr="0" anchor="b" bIns="17150" lIns="34275" spcFirstLastPara="1" rIns="34275" wrap="square" tIns="17150"/>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19" name="Google Shape;19;p3"/>
          <p:cNvSpPr txBox="1"/>
          <p:nvPr>
            <p:ph idx="1" type="subTitle"/>
          </p:nvPr>
        </p:nvSpPr>
        <p:spPr>
          <a:xfrm>
            <a:off x="1143000" y="2701528"/>
            <a:ext cx="6858000" cy="1241700"/>
          </a:xfrm>
          <a:prstGeom prst="rect">
            <a:avLst/>
          </a:prstGeom>
          <a:noFill/>
          <a:ln>
            <a:noFill/>
          </a:ln>
        </p:spPr>
        <p:txBody>
          <a:bodyPr anchorCtr="0" anchor="t" bIns="17150" lIns="34275" spcFirstLastPara="1" rIns="34275" wrap="square" tIns="17150"/>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0" name="Google Shape;20;p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21" name="Google Shape;21;p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22" name="Google Shape;22;p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623888" y="1282304"/>
            <a:ext cx="7886700" cy="2139600"/>
          </a:xfrm>
          <a:prstGeom prst="rect">
            <a:avLst/>
          </a:prstGeom>
          <a:noFill/>
          <a:ln>
            <a:noFill/>
          </a:ln>
        </p:spPr>
        <p:txBody>
          <a:bodyPr anchorCtr="0" anchor="b" bIns="17150" lIns="34275" spcFirstLastPara="1" rIns="34275" wrap="square" tIns="1715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25" name="Google Shape;25;p4"/>
          <p:cNvSpPr txBox="1"/>
          <p:nvPr>
            <p:ph idx="1" type="body"/>
          </p:nvPr>
        </p:nvSpPr>
        <p:spPr>
          <a:xfrm>
            <a:off x="623888" y="3442098"/>
            <a:ext cx="7886700" cy="1125000"/>
          </a:xfrm>
          <a:prstGeom prst="rect">
            <a:avLst/>
          </a:prstGeom>
          <a:noFill/>
          <a:ln>
            <a:noFill/>
          </a:ln>
        </p:spPr>
        <p:txBody>
          <a:bodyPr anchorCtr="0" anchor="t" bIns="17150" lIns="34275" spcFirstLastPara="1" rIns="34275" wrap="square" tIns="17150"/>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4"/>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27" name="Google Shape;27;p4"/>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28" name="Google Shape;28;p4"/>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lstStyle>
            <a:lvl1pPr lvl="0" algn="l">
              <a:lnSpc>
                <a:spcPct val="90000"/>
              </a:lnSpc>
              <a:spcBef>
                <a:spcPts val="0"/>
              </a:spcBef>
              <a:spcAft>
                <a:spcPts val="0"/>
              </a:spcAft>
              <a:buClr>
                <a:schemeClr val="dk1"/>
              </a:buClr>
              <a:buSzPts val="700"/>
              <a:buNone/>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31" name="Google Shape;31;p5"/>
          <p:cNvSpPr txBox="1"/>
          <p:nvPr>
            <p:ph idx="1" type="body"/>
          </p:nvPr>
        </p:nvSpPr>
        <p:spPr>
          <a:xfrm>
            <a:off x="628650" y="1369219"/>
            <a:ext cx="3886200" cy="3263400"/>
          </a:xfrm>
          <a:prstGeom prst="rect">
            <a:avLst/>
          </a:prstGeom>
          <a:noFill/>
          <a:ln>
            <a:noFill/>
          </a:ln>
        </p:spPr>
        <p:txBody>
          <a:bodyPr anchorCtr="0" anchor="t" bIns="17150" lIns="34275" spcFirstLastPara="1" rIns="34275" wrap="square" tIns="17150"/>
          <a:lstStyle>
            <a:lvl1pPr indent="-273050" lvl="0" marL="457200" algn="l">
              <a:lnSpc>
                <a:spcPct val="90000"/>
              </a:lnSpc>
              <a:spcBef>
                <a:spcPts val="8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32" name="Google Shape;32;p5"/>
          <p:cNvSpPr txBox="1"/>
          <p:nvPr>
            <p:ph idx="2" type="body"/>
          </p:nvPr>
        </p:nvSpPr>
        <p:spPr>
          <a:xfrm>
            <a:off x="4629150" y="1369219"/>
            <a:ext cx="3886200" cy="3263400"/>
          </a:xfrm>
          <a:prstGeom prst="rect">
            <a:avLst/>
          </a:prstGeom>
          <a:noFill/>
          <a:ln>
            <a:noFill/>
          </a:ln>
        </p:spPr>
        <p:txBody>
          <a:bodyPr anchorCtr="0" anchor="t" bIns="17150" lIns="34275" spcFirstLastPara="1" rIns="34275" wrap="square" tIns="17150"/>
          <a:lstStyle>
            <a:lvl1pPr indent="-273050" lvl="0" marL="457200" algn="l">
              <a:lnSpc>
                <a:spcPct val="90000"/>
              </a:lnSpc>
              <a:spcBef>
                <a:spcPts val="8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33" name="Google Shape;33;p5"/>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34" name="Google Shape;34;p5"/>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35" name="Google Shape;35;p5"/>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629841" y="273844"/>
            <a:ext cx="7886700" cy="994200"/>
          </a:xfrm>
          <a:prstGeom prst="rect">
            <a:avLst/>
          </a:prstGeom>
          <a:noFill/>
          <a:ln>
            <a:noFill/>
          </a:ln>
        </p:spPr>
        <p:txBody>
          <a:bodyPr anchorCtr="0" anchor="ctr" bIns="17150" lIns="34275" spcFirstLastPara="1" rIns="34275" wrap="square" tIns="17150"/>
          <a:lstStyle>
            <a:lvl1pPr lvl="0" algn="l">
              <a:lnSpc>
                <a:spcPct val="90000"/>
              </a:lnSpc>
              <a:spcBef>
                <a:spcPts val="0"/>
              </a:spcBef>
              <a:spcAft>
                <a:spcPts val="0"/>
              </a:spcAft>
              <a:buClr>
                <a:schemeClr val="dk1"/>
              </a:buClr>
              <a:buSzPts val="700"/>
              <a:buNone/>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38" name="Google Shape;38;p6"/>
          <p:cNvSpPr txBox="1"/>
          <p:nvPr>
            <p:ph idx="1" type="body"/>
          </p:nvPr>
        </p:nvSpPr>
        <p:spPr>
          <a:xfrm>
            <a:off x="629841" y="1260872"/>
            <a:ext cx="3868200" cy="618000"/>
          </a:xfrm>
          <a:prstGeom prst="rect">
            <a:avLst/>
          </a:prstGeom>
          <a:noFill/>
          <a:ln>
            <a:noFill/>
          </a:ln>
        </p:spPr>
        <p:txBody>
          <a:bodyPr anchorCtr="0" anchor="b" bIns="17150" lIns="34275" spcFirstLastPara="1" rIns="34275" wrap="square" tIns="17150"/>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6"/>
          <p:cNvSpPr txBox="1"/>
          <p:nvPr>
            <p:ph idx="2" type="body"/>
          </p:nvPr>
        </p:nvSpPr>
        <p:spPr>
          <a:xfrm>
            <a:off x="629841" y="1878806"/>
            <a:ext cx="3868200" cy="2763300"/>
          </a:xfrm>
          <a:prstGeom prst="rect">
            <a:avLst/>
          </a:prstGeom>
          <a:noFill/>
          <a:ln>
            <a:noFill/>
          </a:ln>
        </p:spPr>
        <p:txBody>
          <a:bodyPr anchorCtr="0" anchor="t" bIns="17150" lIns="34275" spcFirstLastPara="1" rIns="34275" wrap="square" tIns="17150"/>
          <a:lstStyle>
            <a:lvl1pPr indent="-273050" lvl="0" marL="457200" algn="l">
              <a:lnSpc>
                <a:spcPct val="90000"/>
              </a:lnSpc>
              <a:spcBef>
                <a:spcPts val="8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40" name="Google Shape;40;p6"/>
          <p:cNvSpPr txBox="1"/>
          <p:nvPr>
            <p:ph idx="3" type="body"/>
          </p:nvPr>
        </p:nvSpPr>
        <p:spPr>
          <a:xfrm>
            <a:off x="4629150" y="1260872"/>
            <a:ext cx="3887400" cy="618000"/>
          </a:xfrm>
          <a:prstGeom prst="rect">
            <a:avLst/>
          </a:prstGeom>
          <a:noFill/>
          <a:ln>
            <a:noFill/>
          </a:ln>
        </p:spPr>
        <p:txBody>
          <a:bodyPr anchorCtr="0" anchor="b" bIns="17150" lIns="34275" spcFirstLastPara="1" rIns="34275" wrap="square" tIns="17150"/>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4" type="body"/>
          </p:nvPr>
        </p:nvSpPr>
        <p:spPr>
          <a:xfrm>
            <a:off x="4629150" y="1878806"/>
            <a:ext cx="3887400" cy="2763300"/>
          </a:xfrm>
          <a:prstGeom prst="rect">
            <a:avLst/>
          </a:prstGeom>
          <a:noFill/>
          <a:ln>
            <a:noFill/>
          </a:ln>
        </p:spPr>
        <p:txBody>
          <a:bodyPr anchorCtr="0" anchor="t" bIns="17150" lIns="34275" spcFirstLastPara="1" rIns="34275" wrap="square" tIns="17150"/>
          <a:lstStyle>
            <a:lvl1pPr indent="-273050" lvl="0" marL="457200" algn="l">
              <a:lnSpc>
                <a:spcPct val="90000"/>
              </a:lnSpc>
              <a:spcBef>
                <a:spcPts val="8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42" name="Google Shape;42;p6"/>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43" name="Google Shape;43;p6"/>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44" name="Google Shape;44;p6"/>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lstStyle>
            <a:lvl1pPr lvl="0" algn="l">
              <a:lnSpc>
                <a:spcPct val="90000"/>
              </a:lnSpc>
              <a:spcBef>
                <a:spcPts val="0"/>
              </a:spcBef>
              <a:spcAft>
                <a:spcPts val="0"/>
              </a:spcAft>
              <a:buClr>
                <a:schemeClr val="dk1"/>
              </a:buClr>
              <a:buSzPts val="700"/>
              <a:buNone/>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47" name="Google Shape;47;p7"/>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48" name="Google Shape;48;p7"/>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49" name="Google Shape;49;p7"/>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300" cy="1200000"/>
          </a:xfrm>
          <a:prstGeom prst="rect">
            <a:avLst/>
          </a:prstGeom>
          <a:noFill/>
          <a:ln>
            <a:noFill/>
          </a:ln>
        </p:spPr>
        <p:txBody>
          <a:bodyPr anchorCtr="0" anchor="b" bIns="17150" lIns="34275" spcFirstLastPara="1" rIns="34275" wrap="square" tIns="1715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56" name="Google Shape;56;p9"/>
          <p:cNvSpPr txBox="1"/>
          <p:nvPr>
            <p:ph idx="1" type="body"/>
          </p:nvPr>
        </p:nvSpPr>
        <p:spPr>
          <a:xfrm>
            <a:off x="3887391" y="740569"/>
            <a:ext cx="4629000" cy="3655200"/>
          </a:xfrm>
          <a:prstGeom prst="rect">
            <a:avLst/>
          </a:prstGeom>
          <a:noFill/>
          <a:ln>
            <a:noFill/>
          </a:ln>
        </p:spPr>
        <p:txBody>
          <a:bodyPr anchorCtr="0" anchor="t" bIns="17150" lIns="34275" spcFirstLastPara="1" rIns="34275" wrap="square" tIns="17150"/>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300" cy="2858700"/>
          </a:xfrm>
          <a:prstGeom prst="rect">
            <a:avLst/>
          </a:prstGeom>
          <a:noFill/>
          <a:ln>
            <a:noFill/>
          </a:ln>
        </p:spPr>
        <p:txBody>
          <a:bodyPr anchorCtr="0" anchor="t" bIns="17150" lIns="34275" spcFirstLastPara="1" rIns="34275" wrap="square" tIns="17150"/>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300" cy="1200000"/>
          </a:xfrm>
          <a:prstGeom prst="rect">
            <a:avLst/>
          </a:prstGeom>
          <a:noFill/>
          <a:ln>
            <a:noFill/>
          </a:ln>
        </p:spPr>
        <p:txBody>
          <a:bodyPr anchorCtr="0" anchor="b" bIns="17150" lIns="34275" spcFirstLastPara="1" rIns="34275" wrap="square" tIns="1715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p:txBody>
      </p:sp>
      <p:sp>
        <p:nvSpPr>
          <p:cNvPr id="63" name="Google Shape;63;p10"/>
          <p:cNvSpPr/>
          <p:nvPr>
            <p:ph idx="2" type="pic"/>
          </p:nvPr>
        </p:nvSpPr>
        <p:spPr>
          <a:xfrm>
            <a:off x="3887391" y="740569"/>
            <a:ext cx="4629000" cy="3655200"/>
          </a:xfrm>
          <a:prstGeom prst="rect">
            <a:avLst/>
          </a:prstGeom>
          <a:noFill/>
          <a:ln>
            <a:noFill/>
          </a:ln>
        </p:spPr>
        <p:txBody>
          <a:bodyPr anchorCtr="0" anchor="t" bIns="17150" lIns="34275" spcFirstLastPara="1" rIns="34275" wrap="square" tIns="17150"/>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629841" y="1543050"/>
            <a:ext cx="2949300" cy="2858700"/>
          </a:xfrm>
          <a:prstGeom prst="rect">
            <a:avLst/>
          </a:prstGeom>
          <a:noFill/>
          <a:ln>
            <a:noFill/>
          </a:ln>
        </p:spPr>
        <p:txBody>
          <a:bodyPr anchorCtr="0" anchor="t" bIns="17150" lIns="34275" spcFirstLastPara="1" rIns="34275" wrap="square" tIns="17150"/>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algn="l">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algn="ctr">
              <a:spcBef>
                <a:spcPts val="0"/>
              </a:spcBef>
              <a:spcAft>
                <a:spcPts val="0"/>
              </a:spcAft>
              <a:buSzPts val="500"/>
              <a:buNone/>
              <a:defRPr/>
            </a:lvl1pPr>
            <a:lvl2pPr lvl="1" algn="l">
              <a:spcBef>
                <a:spcPts val="0"/>
              </a:spcBef>
              <a:spcAft>
                <a:spcPts val="0"/>
              </a:spcAft>
              <a:buSzPts val="500"/>
              <a:buNone/>
              <a:defRPr/>
            </a:lvl2pPr>
            <a:lvl3pPr lvl="2" algn="l">
              <a:spcBef>
                <a:spcPts val="0"/>
              </a:spcBef>
              <a:spcAft>
                <a:spcPts val="0"/>
              </a:spcAft>
              <a:buSzPts val="500"/>
              <a:buNone/>
              <a:defRPr/>
            </a:lvl3pPr>
            <a:lvl4pPr lvl="3" algn="l">
              <a:spcBef>
                <a:spcPts val="0"/>
              </a:spcBef>
              <a:spcAft>
                <a:spcPts val="0"/>
              </a:spcAft>
              <a:buSzPts val="500"/>
              <a:buNone/>
              <a:defRPr/>
            </a:lvl4pPr>
            <a:lvl5pPr lvl="4" algn="l">
              <a:spcBef>
                <a:spcPts val="0"/>
              </a:spcBef>
              <a:spcAft>
                <a:spcPts val="0"/>
              </a:spcAft>
              <a:buSzPts val="500"/>
              <a:buNone/>
              <a:defRPr/>
            </a:lvl5pPr>
            <a:lvl6pPr lvl="5" algn="l">
              <a:spcBef>
                <a:spcPts val="0"/>
              </a:spcBef>
              <a:spcAft>
                <a:spcPts val="0"/>
              </a:spcAft>
              <a:buSzPts val="500"/>
              <a:buNone/>
              <a:defRPr/>
            </a:lvl6pPr>
            <a:lvl7pPr lvl="6" algn="l">
              <a:spcBef>
                <a:spcPts val="0"/>
              </a:spcBef>
              <a:spcAft>
                <a:spcPts val="0"/>
              </a:spcAft>
              <a:buSzPts val="500"/>
              <a:buNone/>
              <a:defRPr/>
            </a:lvl7pPr>
            <a:lvl8pPr lvl="7" algn="l">
              <a:spcBef>
                <a:spcPts val="0"/>
              </a:spcBef>
              <a:spcAft>
                <a:spcPts val="0"/>
              </a:spcAft>
              <a:buSzPts val="500"/>
              <a:buNone/>
              <a:defRPr/>
            </a:lvl8pPr>
            <a:lvl9pPr lvl="8" algn="l">
              <a:spcBef>
                <a:spcPts val="0"/>
              </a:spcBef>
              <a:spcAft>
                <a:spcPts val="0"/>
              </a:spcAft>
              <a:buSzPts val="5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lstStyle>
            <a:lvl1pPr lvl="0" marR="0" rtl="0" algn="l">
              <a:spcBef>
                <a:spcPts val="0"/>
              </a:spcBef>
              <a:spcAft>
                <a:spcPts val="0"/>
              </a:spcAft>
              <a:buSzPts val="5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lstStyle>
            <a:lvl1pPr lvl="0" marR="0" rtl="0" algn="ctr">
              <a:spcBef>
                <a:spcPts val="0"/>
              </a:spcBef>
              <a:spcAft>
                <a:spcPts val="0"/>
              </a:spcAft>
              <a:buSzPts val="5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11.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4"/>
          <p:cNvSpPr txBox="1"/>
          <p:nvPr>
            <p:ph type="ctrTitle"/>
          </p:nvPr>
        </p:nvSpPr>
        <p:spPr>
          <a:xfrm>
            <a:off x="1143000" y="841772"/>
            <a:ext cx="6858000" cy="1790700"/>
          </a:xfrm>
          <a:prstGeom prst="rect">
            <a:avLst/>
          </a:prstGeom>
        </p:spPr>
        <p:txBody>
          <a:bodyPr anchorCtr="0" anchor="b" bIns="17150" lIns="34275" spcFirstLastPara="1" rIns="34275" wrap="square" tIns="17150">
            <a:noAutofit/>
          </a:bodyPr>
          <a:lstStyle/>
          <a:p>
            <a:pPr indent="0" lvl="0" marL="0" rtl="0" algn="ctr">
              <a:spcBef>
                <a:spcPts val="0"/>
              </a:spcBef>
              <a:spcAft>
                <a:spcPts val="0"/>
              </a:spcAft>
              <a:buNone/>
            </a:pPr>
            <a:r>
              <a:rPr lang="en"/>
              <a:t>Fourier Transform &amp; Fast Fourier Transform</a:t>
            </a:r>
            <a:endParaRPr/>
          </a:p>
        </p:txBody>
      </p:sp>
      <p:sp>
        <p:nvSpPr>
          <p:cNvPr id="89" name="Google Shape;89;p14"/>
          <p:cNvSpPr txBox="1"/>
          <p:nvPr>
            <p:ph idx="1" type="subTitle"/>
          </p:nvPr>
        </p:nvSpPr>
        <p:spPr>
          <a:xfrm>
            <a:off x="1143000" y="2701528"/>
            <a:ext cx="6858000" cy="1241700"/>
          </a:xfrm>
          <a:prstGeom prst="rect">
            <a:avLst/>
          </a:prstGeom>
        </p:spPr>
        <p:txBody>
          <a:bodyPr anchorCtr="0" anchor="t" bIns="17150" lIns="34275" spcFirstLastPara="1" rIns="34275" wrap="square" tIns="17150">
            <a:noAutofit/>
          </a:bodyPr>
          <a:lstStyle/>
          <a:p>
            <a:pPr indent="0" lvl="0" marL="0" rtl="0" algn="ctr">
              <a:spcBef>
                <a:spcPts val="800"/>
              </a:spcBef>
              <a:spcAft>
                <a:spcPts val="0"/>
              </a:spcAft>
              <a:buNone/>
            </a:pPr>
            <a:r>
              <a:rPr lang="en"/>
              <a:t>Yue Shi</a:t>
            </a:r>
            <a:endParaRPr/>
          </a:p>
          <a:p>
            <a:pPr indent="0" lvl="0" marL="0" rtl="0" algn="ctr">
              <a:spcBef>
                <a:spcPts val="800"/>
              </a:spcBef>
              <a:spcAft>
                <a:spcPts val="0"/>
              </a:spcAft>
              <a:buNone/>
            </a:pPr>
            <a:r>
              <a:rPr lang="en"/>
              <a:t>Credit to </a:t>
            </a:r>
            <a:r>
              <a:rPr lang="en"/>
              <a:t>Xintong Zhu and Yuanfan Wang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20227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latin typeface="Arial"/>
                <a:ea typeface="Arial"/>
                <a:cs typeface="Arial"/>
                <a:sym typeface="Arial"/>
              </a:rPr>
              <a:t>FFT Algorithm </a:t>
            </a:r>
            <a:r>
              <a:rPr lang="en" sz="2400">
                <a:latin typeface="Arial"/>
                <a:ea typeface="Arial"/>
                <a:cs typeface="Arial"/>
                <a:sym typeface="Arial"/>
              </a:rPr>
              <a:t>-</a:t>
            </a:r>
            <a:r>
              <a:rPr lang="en">
                <a:latin typeface="Arial"/>
                <a:ea typeface="Arial"/>
                <a:cs typeface="Arial"/>
                <a:sym typeface="Arial"/>
              </a:rPr>
              <a:t> </a:t>
            </a:r>
            <a:r>
              <a:rPr lang="en" sz="2400">
                <a:latin typeface="Arial"/>
                <a:ea typeface="Arial"/>
                <a:cs typeface="Arial"/>
                <a:sym typeface="Arial"/>
              </a:rPr>
              <a:t>Cooley &amp; Tukey (1965)</a:t>
            </a:r>
            <a:endParaRPr sz="2400"/>
          </a:p>
        </p:txBody>
      </p:sp>
      <p:sp>
        <p:nvSpPr>
          <p:cNvPr id="159" name="Google Shape;159;p23"/>
          <p:cNvSpPr txBox="1"/>
          <p:nvPr>
            <p:ph idx="1" type="body"/>
          </p:nvPr>
        </p:nvSpPr>
        <p:spPr>
          <a:xfrm>
            <a:off x="984300" y="863550"/>
            <a:ext cx="78480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b="1" lang="en" sz="2400"/>
              <a:t> </a:t>
            </a:r>
            <a:r>
              <a:rPr b="1" lang="en" sz="2400"/>
              <a:t>Divide and Conquer</a:t>
            </a:r>
            <a:endParaRPr b="1" sz="2400"/>
          </a:p>
          <a:p>
            <a:pPr indent="-381000" lvl="0" marL="457200" rtl="0" algn="l">
              <a:spcBef>
                <a:spcPts val="800"/>
              </a:spcBef>
              <a:spcAft>
                <a:spcPts val="0"/>
              </a:spcAft>
              <a:buSzPts val="2400"/>
              <a:buChar char="-"/>
            </a:pPr>
            <a:r>
              <a:rPr lang="en" sz="2400"/>
              <a:t>Assume N is a power of 2</a:t>
            </a:r>
            <a:endParaRPr sz="2400"/>
          </a:p>
          <a:p>
            <a:pPr indent="-381000" lvl="0" marL="457200" rtl="0" algn="l">
              <a:spcBef>
                <a:spcPts val="0"/>
              </a:spcBef>
              <a:spcAft>
                <a:spcPts val="0"/>
              </a:spcAft>
              <a:buSzPts val="2400"/>
              <a:buChar char="-"/>
            </a:pPr>
            <a:r>
              <a:rPr lang="en" sz="2400"/>
              <a:t>Divide the problem into 2 subproblems: input with even indices and input with odd indices</a:t>
            </a:r>
            <a:endParaRPr sz="2400"/>
          </a:p>
          <a:p>
            <a:pPr indent="-381000" lvl="0" marL="457200" rtl="0" algn="l">
              <a:spcBef>
                <a:spcPts val="0"/>
              </a:spcBef>
              <a:spcAft>
                <a:spcPts val="0"/>
              </a:spcAft>
              <a:buSzPts val="2400"/>
              <a:buChar char="-"/>
            </a:pPr>
            <a:r>
              <a:rPr lang="en" sz="2400"/>
              <a:t>Recursively compute FFT for N/2 inputs, and add back to get FFT for N inputs</a:t>
            </a:r>
            <a:endParaRPr sz="2400"/>
          </a:p>
        </p:txBody>
      </p:sp>
      <p:pic>
        <p:nvPicPr>
          <p:cNvPr id="160" name="Google Shape;160;p23"/>
          <p:cNvPicPr preferRelativeResize="0"/>
          <p:nvPr/>
        </p:nvPicPr>
        <p:blipFill>
          <a:blip r:embed="rId3">
            <a:alphaModFix/>
          </a:blip>
          <a:stretch>
            <a:fillRect/>
          </a:stretch>
        </p:blipFill>
        <p:spPr>
          <a:xfrm>
            <a:off x="2821200" y="3293375"/>
            <a:ext cx="3833350" cy="162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180300"/>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latin typeface="Arial"/>
                <a:ea typeface="Arial"/>
                <a:cs typeface="Arial"/>
                <a:sym typeface="Arial"/>
              </a:rPr>
              <a:t>FFT Time Complexity (# of operations)</a:t>
            </a:r>
            <a:endParaRPr sz="2400"/>
          </a:p>
        </p:txBody>
      </p:sp>
      <p:grpSp>
        <p:nvGrpSpPr>
          <p:cNvPr id="166" name="Google Shape;166;p24"/>
          <p:cNvGrpSpPr/>
          <p:nvPr/>
        </p:nvGrpSpPr>
        <p:grpSpPr>
          <a:xfrm>
            <a:off x="311700" y="1030937"/>
            <a:ext cx="4887125" cy="3303430"/>
            <a:chOff x="1911125" y="968344"/>
            <a:chExt cx="4887125" cy="2809756"/>
          </a:xfrm>
        </p:grpSpPr>
        <p:grpSp>
          <p:nvGrpSpPr>
            <p:cNvPr id="167" name="Google Shape;167;p24"/>
            <p:cNvGrpSpPr/>
            <p:nvPr/>
          </p:nvGrpSpPr>
          <p:grpSpPr>
            <a:xfrm>
              <a:off x="2144675" y="968344"/>
              <a:ext cx="4421000" cy="2805006"/>
              <a:chOff x="303400" y="968344"/>
              <a:chExt cx="4421000" cy="2805006"/>
            </a:xfrm>
          </p:grpSpPr>
          <p:sp>
            <p:nvSpPr>
              <p:cNvPr id="168" name="Google Shape;168;p24"/>
              <p:cNvSpPr/>
              <p:nvPr/>
            </p:nvSpPr>
            <p:spPr>
              <a:xfrm>
                <a:off x="1883650" y="968344"/>
                <a:ext cx="1177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2000">
                    <a:solidFill>
                      <a:schemeClr val="dk1"/>
                    </a:solidFill>
                    <a:latin typeface="Times New Roman"/>
                    <a:ea typeface="Times New Roman"/>
                    <a:cs typeface="Times New Roman"/>
                    <a:sym typeface="Times New Roman"/>
                  </a:rPr>
                  <a:t>n = 8</a:t>
                </a:r>
                <a:endParaRPr b="1" sz="2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69" name="Google Shape;169;p24"/>
              <p:cNvSpPr/>
              <p:nvPr/>
            </p:nvSpPr>
            <p:spPr>
              <a:xfrm>
                <a:off x="918675" y="17700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2000">
                    <a:solidFill>
                      <a:schemeClr val="dk1"/>
                    </a:solidFill>
                    <a:latin typeface="Times New Roman"/>
                    <a:ea typeface="Times New Roman"/>
                    <a:cs typeface="Times New Roman"/>
                    <a:sym typeface="Times New Roman"/>
                  </a:rPr>
                  <a:t>n/2</a:t>
                </a:r>
                <a:endParaRPr b="1" sz="20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70" name="Google Shape;170;p24"/>
              <p:cNvSpPr/>
              <p:nvPr/>
            </p:nvSpPr>
            <p:spPr>
              <a:xfrm>
                <a:off x="3318525" y="17700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2000">
                    <a:solidFill>
                      <a:schemeClr val="dk1"/>
                    </a:solidFill>
                    <a:latin typeface="Times New Roman"/>
                    <a:ea typeface="Times New Roman"/>
                    <a:cs typeface="Times New Roman"/>
                    <a:sym typeface="Times New Roman"/>
                  </a:rPr>
                  <a:t>n/2</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71" name="Google Shape;171;p24"/>
              <p:cNvSpPr/>
              <p:nvPr/>
            </p:nvSpPr>
            <p:spPr>
              <a:xfrm>
                <a:off x="303400" y="25717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n/4</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72" name="Google Shape;172;p24"/>
              <p:cNvSpPr/>
              <p:nvPr/>
            </p:nvSpPr>
            <p:spPr>
              <a:xfrm>
                <a:off x="2670450" y="25717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n/4</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73" name="Google Shape;173;p24"/>
              <p:cNvSpPr/>
              <p:nvPr/>
            </p:nvSpPr>
            <p:spPr>
              <a:xfrm>
                <a:off x="1508850" y="25717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n/4</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74" name="Google Shape;174;p24"/>
              <p:cNvSpPr/>
              <p:nvPr/>
            </p:nvSpPr>
            <p:spPr>
              <a:xfrm>
                <a:off x="3942900" y="25717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n/4</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75" name="Google Shape;175;p24"/>
              <p:cNvSpPr/>
              <p:nvPr/>
            </p:nvSpPr>
            <p:spPr>
              <a:xfrm>
                <a:off x="1922238" y="3373450"/>
                <a:ext cx="5538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n/8</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cxnSp>
            <p:nvCxnSpPr>
              <p:cNvPr id="176" name="Google Shape;176;p24"/>
              <p:cNvCxnSpPr>
                <a:stCxn id="168" idx="4"/>
                <a:endCxn id="170" idx="0"/>
              </p:cNvCxnSpPr>
              <p:nvPr/>
            </p:nvCxnSpPr>
            <p:spPr>
              <a:xfrm>
                <a:off x="2472400" y="1368244"/>
                <a:ext cx="1236900" cy="4020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24"/>
              <p:cNvCxnSpPr>
                <a:stCxn id="168" idx="4"/>
                <a:endCxn id="169" idx="0"/>
              </p:cNvCxnSpPr>
              <p:nvPr/>
            </p:nvCxnSpPr>
            <p:spPr>
              <a:xfrm flipH="1">
                <a:off x="1309300" y="1368244"/>
                <a:ext cx="1163100" cy="4020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24"/>
              <p:cNvCxnSpPr>
                <a:stCxn id="169" idx="4"/>
                <a:endCxn id="171" idx="0"/>
              </p:cNvCxnSpPr>
              <p:nvPr/>
            </p:nvCxnSpPr>
            <p:spPr>
              <a:xfrm flipH="1">
                <a:off x="694125" y="2169950"/>
                <a:ext cx="615300" cy="402000"/>
              </a:xfrm>
              <a:prstGeom prst="straightConnector1">
                <a:avLst/>
              </a:prstGeom>
              <a:noFill/>
              <a:ln cap="flat" cmpd="sng" w="9525">
                <a:solidFill>
                  <a:schemeClr val="dk2"/>
                </a:solidFill>
                <a:prstDash val="solid"/>
                <a:round/>
                <a:headEnd len="med" w="med" type="none"/>
                <a:tailEnd len="med" w="med" type="none"/>
              </a:ln>
            </p:spPr>
          </p:cxnSp>
          <p:cxnSp>
            <p:nvCxnSpPr>
              <p:cNvPr id="179" name="Google Shape;179;p24"/>
              <p:cNvCxnSpPr>
                <a:stCxn id="169" idx="4"/>
                <a:endCxn id="173" idx="0"/>
              </p:cNvCxnSpPr>
              <p:nvPr/>
            </p:nvCxnSpPr>
            <p:spPr>
              <a:xfrm>
                <a:off x="1309425" y="2169950"/>
                <a:ext cx="590100" cy="4020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24"/>
              <p:cNvCxnSpPr>
                <a:stCxn id="170" idx="4"/>
                <a:endCxn id="172" idx="0"/>
              </p:cNvCxnSpPr>
              <p:nvPr/>
            </p:nvCxnSpPr>
            <p:spPr>
              <a:xfrm flipH="1">
                <a:off x="3061275" y="2169950"/>
                <a:ext cx="648000" cy="40200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24"/>
              <p:cNvCxnSpPr>
                <a:stCxn id="170" idx="4"/>
                <a:endCxn id="174" idx="0"/>
              </p:cNvCxnSpPr>
              <p:nvPr/>
            </p:nvCxnSpPr>
            <p:spPr>
              <a:xfrm>
                <a:off x="3709275" y="2169950"/>
                <a:ext cx="624300" cy="4020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24"/>
              <p:cNvCxnSpPr>
                <a:stCxn id="171" idx="4"/>
                <a:endCxn id="183" idx="0"/>
              </p:cNvCxnSpPr>
              <p:nvPr/>
            </p:nvCxnSpPr>
            <p:spPr>
              <a:xfrm flipH="1">
                <a:off x="346750" y="2971650"/>
                <a:ext cx="347400" cy="40650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24"/>
              <p:cNvCxnSpPr>
                <a:stCxn id="171" idx="4"/>
                <a:endCxn id="185" idx="0"/>
              </p:cNvCxnSpPr>
              <p:nvPr/>
            </p:nvCxnSpPr>
            <p:spPr>
              <a:xfrm>
                <a:off x="694150" y="2971650"/>
                <a:ext cx="282600" cy="40650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24"/>
              <p:cNvCxnSpPr>
                <a:stCxn id="173" idx="4"/>
                <a:endCxn id="187" idx="0"/>
              </p:cNvCxnSpPr>
              <p:nvPr/>
            </p:nvCxnSpPr>
            <p:spPr>
              <a:xfrm flipH="1">
                <a:off x="1606800" y="2971650"/>
                <a:ext cx="292800" cy="4065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24"/>
              <p:cNvCxnSpPr>
                <a:stCxn id="173" idx="4"/>
                <a:endCxn id="175" idx="0"/>
              </p:cNvCxnSpPr>
              <p:nvPr/>
            </p:nvCxnSpPr>
            <p:spPr>
              <a:xfrm>
                <a:off x="1899600" y="2971650"/>
                <a:ext cx="299400" cy="40200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24"/>
              <p:cNvCxnSpPr>
                <a:stCxn id="172" idx="4"/>
                <a:endCxn id="190" idx="0"/>
              </p:cNvCxnSpPr>
              <p:nvPr/>
            </p:nvCxnSpPr>
            <p:spPr>
              <a:xfrm flipH="1">
                <a:off x="2790000" y="2971650"/>
                <a:ext cx="271200" cy="4065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24"/>
              <p:cNvCxnSpPr>
                <a:stCxn id="172" idx="4"/>
                <a:endCxn id="192" idx="0"/>
              </p:cNvCxnSpPr>
              <p:nvPr/>
            </p:nvCxnSpPr>
            <p:spPr>
              <a:xfrm>
                <a:off x="3061200" y="2971650"/>
                <a:ext cx="358800" cy="4065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4"/>
              <p:cNvCxnSpPr>
                <a:stCxn id="174" idx="4"/>
                <a:endCxn id="194" idx="0"/>
              </p:cNvCxnSpPr>
              <p:nvPr/>
            </p:nvCxnSpPr>
            <p:spPr>
              <a:xfrm flipH="1">
                <a:off x="4050150" y="2971650"/>
                <a:ext cx="283500" cy="4065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24"/>
              <p:cNvCxnSpPr>
                <a:stCxn id="174" idx="4"/>
                <a:endCxn id="196" idx="0"/>
              </p:cNvCxnSpPr>
              <p:nvPr/>
            </p:nvCxnSpPr>
            <p:spPr>
              <a:xfrm>
                <a:off x="4333650" y="2971650"/>
                <a:ext cx="346500" cy="406500"/>
              </a:xfrm>
              <a:prstGeom prst="straightConnector1">
                <a:avLst/>
              </a:prstGeom>
              <a:noFill/>
              <a:ln cap="flat" cmpd="sng" w="9525">
                <a:solidFill>
                  <a:schemeClr val="dk2"/>
                </a:solidFill>
                <a:prstDash val="solid"/>
                <a:round/>
                <a:headEnd len="med" w="med" type="none"/>
                <a:tailEnd len="med" w="med" type="none"/>
              </a:ln>
            </p:spPr>
          </p:cxnSp>
        </p:grpSp>
        <p:sp>
          <p:nvSpPr>
            <p:cNvPr id="187" name="Google Shape;187;p24"/>
            <p:cNvSpPr/>
            <p:nvPr/>
          </p:nvSpPr>
          <p:spPr>
            <a:xfrm>
              <a:off x="3171125" y="3378200"/>
              <a:ext cx="5538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n/8</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90" name="Google Shape;190;p24"/>
            <p:cNvSpPr/>
            <p:nvPr/>
          </p:nvSpPr>
          <p:spPr>
            <a:xfrm>
              <a:off x="4354450" y="3378200"/>
              <a:ext cx="5538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n/8</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92" name="Google Shape;192;p24"/>
            <p:cNvSpPr/>
            <p:nvPr/>
          </p:nvSpPr>
          <p:spPr>
            <a:xfrm>
              <a:off x="4984450" y="3378200"/>
              <a:ext cx="5538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n/8</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94" name="Google Shape;194;p24"/>
            <p:cNvSpPr/>
            <p:nvPr/>
          </p:nvSpPr>
          <p:spPr>
            <a:xfrm>
              <a:off x="5614450" y="3378200"/>
              <a:ext cx="5538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n/8</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96" name="Google Shape;196;p24"/>
            <p:cNvSpPr/>
            <p:nvPr/>
          </p:nvSpPr>
          <p:spPr>
            <a:xfrm>
              <a:off x="6244450" y="3378200"/>
              <a:ext cx="5538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n/8</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85" name="Google Shape;185;p24"/>
            <p:cNvSpPr/>
            <p:nvPr/>
          </p:nvSpPr>
          <p:spPr>
            <a:xfrm>
              <a:off x="2541125" y="3378200"/>
              <a:ext cx="5538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n/8</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83" name="Google Shape;183;p24"/>
            <p:cNvSpPr/>
            <p:nvPr/>
          </p:nvSpPr>
          <p:spPr>
            <a:xfrm>
              <a:off x="1911125" y="3378200"/>
              <a:ext cx="5538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n/8</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grpSp>
      <p:sp>
        <p:nvSpPr>
          <p:cNvPr id="197" name="Google Shape;197;p24"/>
          <p:cNvSpPr txBox="1"/>
          <p:nvPr/>
        </p:nvSpPr>
        <p:spPr>
          <a:xfrm>
            <a:off x="5198050" y="1031000"/>
            <a:ext cx="4024200" cy="330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Assume it takes O(n) to solve a</a:t>
            </a:r>
            <a:endParaRPr sz="1800"/>
          </a:p>
          <a:p>
            <a:pPr indent="0" lvl="0" marL="0" rtl="0" algn="l">
              <a:spcBef>
                <a:spcPts val="0"/>
              </a:spcBef>
              <a:spcAft>
                <a:spcPts val="0"/>
              </a:spcAft>
              <a:buNone/>
            </a:pPr>
            <a:r>
              <a:rPr lang="en" sz="1800"/>
              <a:t> </a:t>
            </a:r>
            <a:endParaRPr sz="1800"/>
          </a:p>
          <a:p>
            <a:pPr indent="0" lvl="0" marL="0" rtl="0" algn="l">
              <a:spcBef>
                <a:spcPts val="0"/>
              </a:spcBef>
              <a:spcAft>
                <a:spcPts val="0"/>
              </a:spcAft>
              <a:buNone/>
            </a:pPr>
            <a:r>
              <a:rPr lang="en" sz="1800"/>
              <a:t>problem of size n from its subproblem</a:t>
            </a:r>
            <a:r>
              <a:rPr b="1" lang="en" sz="1800"/>
              <a:t> </a:t>
            </a:r>
            <a:endParaRPr b="1" sz="1800"/>
          </a:p>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lang="en" sz="1800"/>
              <a:t>A</a:t>
            </a:r>
            <a:r>
              <a:rPr lang="en" sz="1800"/>
              <a:t>t level j, # of operation is:</a:t>
            </a:r>
            <a:endParaRPr sz="1800"/>
          </a:p>
          <a:p>
            <a:pPr indent="0" lvl="0" marL="0" rtl="0" algn="l">
              <a:spcBef>
                <a:spcPts val="0"/>
              </a:spcBef>
              <a:spcAft>
                <a:spcPts val="0"/>
              </a:spcAft>
              <a:buNone/>
            </a:pPr>
            <a:r>
              <a:rPr lang="en" sz="1800"/>
              <a:t>	</a:t>
            </a:r>
            <a:endParaRPr sz="1800"/>
          </a:p>
          <a:p>
            <a:pPr indent="0" lvl="0" marL="457200" rtl="0" algn="l">
              <a:spcBef>
                <a:spcPts val="0"/>
              </a:spcBef>
              <a:spcAft>
                <a:spcPts val="0"/>
              </a:spcAft>
              <a:buNone/>
            </a:pPr>
            <a:r>
              <a:rPr lang="en" sz="1800"/>
              <a:t>       O(2</a:t>
            </a:r>
            <a:r>
              <a:rPr baseline="30000" lang="en" sz="1800"/>
              <a:t>j</a:t>
            </a:r>
            <a:r>
              <a:rPr lang="en" sz="1800"/>
              <a:t>(n/2</a:t>
            </a:r>
            <a:r>
              <a:rPr baseline="30000" lang="en" sz="1800"/>
              <a:t>j</a:t>
            </a:r>
            <a:r>
              <a:rPr lang="en" sz="1800"/>
              <a:t>)) =  O(n)  </a:t>
            </a:r>
            <a:r>
              <a:rPr b="1" lang="en" sz="1800"/>
              <a:t> </a:t>
            </a:r>
            <a:endParaRPr b="1" sz="1800"/>
          </a:p>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lang="en" sz="1800"/>
              <a:t>T</a:t>
            </a:r>
            <a:r>
              <a:rPr lang="en" sz="1800"/>
              <a:t>here are log</a:t>
            </a:r>
            <a:r>
              <a:rPr baseline="-25000" lang="en" sz="1800"/>
              <a:t>2</a:t>
            </a:r>
            <a:r>
              <a:rPr lang="en" sz="1800"/>
              <a:t>n levels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So total # of operations is O(n log</a:t>
            </a:r>
            <a:r>
              <a:rPr baseline="-25000" lang="en" sz="1800"/>
              <a:t>2</a:t>
            </a:r>
            <a:r>
              <a:rPr lang="en" sz="1800"/>
              <a:t>n).</a:t>
            </a:r>
            <a:endParaRPr sz="1800"/>
          </a:p>
          <a:p>
            <a:pPr indent="0" lvl="0" marL="0" rtl="0" algn="l">
              <a:spcBef>
                <a:spcPts val="0"/>
              </a:spcBef>
              <a:spcAft>
                <a:spcPts val="0"/>
              </a:spcAft>
              <a:buNone/>
            </a:pPr>
            <a:r>
              <a:rPr lang="en" sz="1800"/>
              <a:t>(With the help of Quantum computers, we can even make FFT in O(logn))</a:t>
            </a:r>
            <a:endParaRPr sz="1800"/>
          </a:p>
          <a:p>
            <a:pPr indent="0" lvl="0" marL="0" rtl="0" algn="l">
              <a:spcBef>
                <a:spcPts val="0"/>
              </a:spcBef>
              <a:spcAft>
                <a:spcPts val="0"/>
              </a:spcAft>
              <a:buNone/>
            </a:pPr>
            <a:r>
              <a:rPr b="1" lang="en">
                <a:latin typeface="Calibri"/>
                <a:ea typeface="Calibri"/>
                <a:cs typeface="Calibri"/>
                <a:sym typeface="Calibri"/>
              </a:rPr>
              <a:t>		</a:t>
            </a:r>
            <a:endParaRPr b="1">
              <a:latin typeface="Calibri"/>
              <a:ea typeface="Calibri"/>
              <a:cs typeface="Calibri"/>
              <a:sym typeface="Calibri"/>
            </a:endParaRPr>
          </a:p>
        </p:txBody>
      </p:sp>
      <p:sp>
        <p:nvSpPr>
          <p:cNvPr id="198" name="Google Shape;198;p24"/>
          <p:cNvSpPr txBox="1"/>
          <p:nvPr/>
        </p:nvSpPr>
        <p:spPr>
          <a:xfrm>
            <a:off x="382438" y="4455575"/>
            <a:ext cx="457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Recursion Relation:</a:t>
            </a:r>
            <a:r>
              <a:rPr i="1" lang="en" sz="1800">
                <a:solidFill>
                  <a:schemeClr val="dk1"/>
                </a:solidFill>
              </a:rPr>
              <a:t> </a:t>
            </a:r>
            <a:r>
              <a:rPr b="1" lang="en" sz="1800">
                <a:solidFill>
                  <a:schemeClr val="dk1"/>
                </a:solidFill>
              </a:rPr>
              <a:t>T(n) = 2T(n/2) + O(n)</a:t>
            </a:r>
            <a:endParaRPr b="1" sz="1800">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311700" y="180300"/>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latin typeface="Arial"/>
                <a:ea typeface="Arial"/>
                <a:cs typeface="Arial"/>
                <a:sym typeface="Arial"/>
              </a:rPr>
              <a:t>FFT Recursion Tree and Relation</a:t>
            </a:r>
            <a:endParaRPr sz="2400"/>
          </a:p>
        </p:txBody>
      </p:sp>
      <p:grpSp>
        <p:nvGrpSpPr>
          <p:cNvPr id="204" name="Google Shape;204;p25"/>
          <p:cNvGrpSpPr/>
          <p:nvPr/>
        </p:nvGrpSpPr>
        <p:grpSpPr>
          <a:xfrm>
            <a:off x="181550" y="1058788"/>
            <a:ext cx="4575825" cy="3180637"/>
            <a:chOff x="235500" y="968350"/>
            <a:chExt cx="4575825" cy="2809750"/>
          </a:xfrm>
        </p:grpSpPr>
        <p:sp>
          <p:nvSpPr>
            <p:cNvPr id="205" name="Google Shape;205;p25"/>
            <p:cNvSpPr/>
            <p:nvPr/>
          </p:nvSpPr>
          <p:spPr>
            <a:xfrm>
              <a:off x="1352375" y="968350"/>
              <a:ext cx="23169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a0,a1,a2,a3,a4,a5,a6,a7</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06" name="Google Shape;206;p25"/>
            <p:cNvSpPr/>
            <p:nvPr/>
          </p:nvSpPr>
          <p:spPr>
            <a:xfrm>
              <a:off x="766275" y="1770050"/>
              <a:ext cx="12747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a0,a2,a4,a6</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07" name="Google Shape;207;p25"/>
            <p:cNvSpPr/>
            <p:nvPr/>
          </p:nvSpPr>
          <p:spPr>
            <a:xfrm>
              <a:off x="2977725" y="1770050"/>
              <a:ext cx="12747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a1,a3,a5,a7</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08" name="Google Shape;208;p25"/>
            <p:cNvSpPr/>
            <p:nvPr/>
          </p:nvSpPr>
          <p:spPr>
            <a:xfrm>
              <a:off x="379600" y="25717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a0,a4</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09" name="Google Shape;209;p25"/>
            <p:cNvSpPr/>
            <p:nvPr/>
          </p:nvSpPr>
          <p:spPr>
            <a:xfrm>
              <a:off x="2670450" y="25717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a1,a5</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0" name="Google Shape;210;p25"/>
            <p:cNvSpPr/>
            <p:nvPr/>
          </p:nvSpPr>
          <p:spPr>
            <a:xfrm>
              <a:off x="1585050" y="25717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a2,a6</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1" name="Google Shape;211;p25"/>
            <p:cNvSpPr/>
            <p:nvPr/>
          </p:nvSpPr>
          <p:spPr>
            <a:xfrm>
              <a:off x="3866700" y="2571750"/>
              <a:ext cx="7815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a3,a7</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2" name="Google Shape;212;p25"/>
            <p:cNvSpPr/>
            <p:nvPr/>
          </p:nvSpPr>
          <p:spPr>
            <a:xfrm>
              <a:off x="235500" y="3378200"/>
              <a:ext cx="4746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a0</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3" name="Google Shape;213;p25"/>
            <p:cNvSpPr/>
            <p:nvPr/>
          </p:nvSpPr>
          <p:spPr>
            <a:xfrm>
              <a:off x="842475" y="3373450"/>
              <a:ext cx="4746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a4</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4" name="Google Shape;214;p25"/>
            <p:cNvSpPr/>
            <p:nvPr/>
          </p:nvSpPr>
          <p:spPr>
            <a:xfrm>
              <a:off x="1418975" y="3373450"/>
              <a:ext cx="4746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a2</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5" name="Google Shape;215;p25"/>
            <p:cNvSpPr/>
            <p:nvPr/>
          </p:nvSpPr>
          <p:spPr>
            <a:xfrm>
              <a:off x="2021525" y="3373450"/>
              <a:ext cx="4746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a6</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6" name="Google Shape;216;p25"/>
            <p:cNvSpPr/>
            <p:nvPr/>
          </p:nvSpPr>
          <p:spPr>
            <a:xfrm>
              <a:off x="2547875" y="3373450"/>
              <a:ext cx="4746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a1</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7" name="Google Shape;217;p25"/>
            <p:cNvSpPr/>
            <p:nvPr/>
          </p:nvSpPr>
          <p:spPr>
            <a:xfrm>
              <a:off x="3776975" y="3373450"/>
              <a:ext cx="4746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a3</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8" name="Google Shape;218;p25"/>
            <p:cNvSpPr/>
            <p:nvPr/>
          </p:nvSpPr>
          <p:spPr>
            <a:xfrm>
              <a:off x="4336725" y="3378200"/>
              <a:ext cx="4746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a7</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9" name="Google Shape;219;p25"/>
            <p:cNvSpPr/>
            <p:nvPr/>
          </p:nvSpPr>
          <p:spPr>
            <a:xfrm>
              <a:off x="3141025" y="3373450"/>
              <a:ext cx="474600" cy="399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a5</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cxnSp>
          <p:nvCxnSpPr>
            <p:cNvPr id="220" name="Google Shape;220;p25"/>
            <p:cNvCxnSpPr>
              <a:stCxn id="205" idx="4"/>
              <a:endCxn id="207" idx="0"/>
            </p:cNvCxnSpPr>
            <p:nvPr/>
          </p:nvCxnSpPr>
          <p:spPr>
            <a:xfrm>
              <a:off x="2510825" y="1368250"/>
              <a:ext cx="1104300" cy="4017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5"/>
            <p:cNvCxnSpPr>
              <a:stCxn id="205" idx="4"/>
              <a:endCxn id="206" idx="0"/>
            </p:cNvCxnSpPr>
            <p:nvPr/>
          </p:nvCxnSpPr>
          <p:spPr>
            <a:xfrm flipH="1">
              <a:off x="1403525" y="1368250"/>
              <a:ext cx="1107300" cy="4017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5"/>
            <p:cNvCxnSpPr>
              <a:stCxn id="206" idx="4"/>
              <a:endCxn id="208" idx="0"/>
            </p:cNvCxnSpPr>
            <p:nvPr/>
          </p:nvCxnSpPr>
          <p:spPr>
            <a:xfrm flipH="1">
              <a:off x="770325" y="2169950"/>
              <a:ext cx="633300" cy="4017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5"/>
            <p:cNvCxnSpPr>
              <a:stCxn id="206" idx="4"/>
              <a:endCxn id="210" idx="0"/>
            </p:cNvCxnSpPr>
            <p:nvPr/>
          </p:nvCxnSpPr>
          <p:spPr>
            <a:xfrm>
              <a:off x="1403625" y="2169950"/>
              <a:ext cx="572100" cy="4017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a:stCxn id="207" idx="4"/>
              <a:endCxn id="209" idx="0"/>
            </p:cNvCxnSpPr>
            <p:nvPr/>
          </p:nvCxnSpPr>
          <p:spPr>
            <a:xfrm flipH="1">
              <a:off x="3061275" y="2169950"/>
              <a:ext cx="553800" cy="4017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5"/>
            <p:cNvCxnSpPr>
              <a:stCxn id="207" idx="4"/>
              <a:endCxn id="211" idx="0"/>
            </p:cNvCxnSpPr>
            <p:nvPr/>
          </p:nvCxnSpPr>
          <p:spPr>
            <a:xfrm>
              <a:off x="3615075" y="2169950"/>
              <a:ext cx="642300" cy="4017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5"/>
            <p:cNvCxnSpPr>
              <a:stCxn id="208" idx="4"/>
              <a:endCxn id="212" idx="0"/>
            </p:cNvCxnSpPr>
            <p:nvPr/>
          </p:nvCxnSpPr>
          <p:spPr>
            <a:xfrm flipH="1">
              <a:off x="472750" y="2971650"/>
              <a:ext cx="297600" cy="4065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5"/>
            <p:cNvCxnSpPr>
              <a:stCxn id="208" idx="4"/>
              <a:endCxn id="213" idx="0"/>
            </p:cNvCxnSpPr>
            <p:nvPr/>
          </p:nvCxnSpPr>
          <p:spPr>
            <a:xfrm>
              <a:off x="770350" y="2971650"/>
              <a:ext cx="309300" cy="4017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25"/>
            <p:cNvCxnSpPr>
              <a:stCxn id="210" idx="4"/>
              <a:endCxn id="214" idx="0"/>
            </p:cNvCxnSpPr>
            <p:nvPr/>
          </p:nvCxnSpPr>
          <p:spPr>
            <a:xfrm flipH="1">
              <a:off x="1656300" y="2971650"/>
              <a:ext cx="319500" cy="4017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25"/>
            <p:cNvCxnSpPr>
              <a:stCxn id="210" idx="4"/>
              <a:endCxn id="215" idx="0"/>
            </p:cNvCxnSpPr>
            <p:nvPr/>
          </p:nvCxnSpPr>
          <p:spPr>
            <a:xfrm>
              <a:off x="1975800" y="2971650"/>
              <a:ext cx="282900" cy="40170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25"/>
            <p:cNvCxnSpPr>
              <a:stCxn id="209" idx="4"/>
              <a:endCxn id="216" idx="0"/>
            </p:cNvCxnSpPr>
            <p:nvPr/>
          </p:nvCxnSpPr>
          <p:spPr>
            <a:xfrm flipH="1">
              <a:off x="2785200" y="2971650"/>
              <a:ext cx="276000" cy="4017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25"/>
            <p:cNvCxnSpPr>
              <a:stCxn id="209" idx="4"/>
              <a:endCxn id="219" idx="0"/>
            </p:cNvCxnSpPr>
            <p:nvPr/>
          </p:nvCxnSpPr>
          <p:spPr>
            <a:xfrm>
              <a:off x="3061200" y="2971650"/>
              <a:ext cx="317100" cy="40170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25"/>
            <p:cNvCxnSpPr>
              <a:stCxn id="211" idx="4"/>
              <a:endCxn id="217" idx="0"/>
            </p:cNvCxnSpPr>
            <p:nvPr/>
          </p:nvCxnSpPr>
          <p:spPr>
            <a:xfrm flipH="1">
              <a:off x="4014150" y="2971650"/>
              <a:ext cx="243300" cy="40170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5"/>
            <p:cNvCxnSpPr>
              <a:stCxn id="211" idx="4"/>
              <a:endCxn id="218" idx="0"/>
            </p:cNvCxnSpPr>
            <p:nvPr/>
          </p:nvCxnSpPr>
          <p:spPr>
            <a:xfrm>
              <a:off x="4257450" y="2971650"/>
              <a:ext cx="316500" cy="406500"/>
            </a:xfrm>
            <a:prstGeom prst="straightConnector1">
              <a:avLst/>
            </a:prstGeom>
            <a:noFill/>
            <a:ln cap="flat" cmpd="sng" w="9525">
              <a:solidFill>
                <a:schemeClr val="dk2"/>
              </a:solidFill>
              <a:prstDash val="solid"/>
              <a:round/>
              <a:headEnd len="med" w="med" type="none"/>
              <a:tailEnd len="med" w="med" type="none"/>
            </a:ln>
          </p:spPr>
        </p:cxnSp>
      </p:grpSp>
      <p:sp>
        <p:nvSpPr>
          <p:cNvPr id="234" name="Google Shape;234;p25"/>
          <p:cNvSpPr txBox="1"/>
          <p:nvPr/>
        </p:nvSpPr>
        <p:spPr>
          <a:xfrm>
            <a:off x="4661250" y="1304350"/>
            <a:ext cx="4428900" cy="3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Input: a[0], a[1],… a[n-1]</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Output: b[0], b[1], …b[n-1]</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FFT </a:t>
            </a:r>
            <a:r>
              <a:rPr lang="en">
                <a:latin typeface="Calibri"/>
                <a:ea typeface="Calibri"/>
                <a:cs typeface="Calibri"/>
                <a:sym typeface="Calibri"/>
              </a:rPr>
              <a:t>(a[0], a[1], …, a[n-1], n):</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If n == 1</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return a[0]</a:t>
            </a:r>
            <a:r>
              <a:rPr b="1" lang="en">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Else</a:t>
            </a:r>
            <a:endParaRPr b="1">
              <a:latin typeface="Calibri"/>
              <a:ea typeface="Calibri"/>
              <a:cs typeface="Calibri"/>
              <a:sym typeface="Calibri"/>
            </a:endParaRPr>
          </a:p>
          <a:p>
            <a:pPr indent="457200" lvl="0" marL="0" rtl="0" algn="l">
              <a:spcBef>
                <a:spcPts val="0"/>
              </a:spcBef>
              <a:spcAft>
                <a:spcPts val="0"/>
              </a:spcAft>
              <a:buNone/>
            </a:pPr>
            <a:r>
              <a:rPr b="1" lang="en">
                <a:latin typeface="Calibri"/>
                <a:ea typeface="Calibri"/>
                <a:cs typeface="Calibri"/>
                <a:sym typeface="Calibri"/>
              </a:rPr>
              <a:t>(c[0], …c[n/2 – 1]) = </a:t>
            </a:r>
            <a:r>
              <a:rPr b="1" i="1" lang="en">
                <a:latin typeface="Calibri"/>
                <a:ea typeface="Calibri"/>
                <a:cs typeface="Calibri"/>
                <a:sym typeface="Calibri"/>
              </a:rPr>
              <a:t>FFT </a:t>
            </a:r>
            <a:r>
              <a:rPr b="1" lang="en">
                <a:latin typeface="Calibri"/>
                <a:ea typeface="Calibri"/>
                <a:cs typeface="Calibri"/>
                <a:sym typeface="Calibri"/>
              </a:rPr>
              <a:t>(</a:t>
            </a:r>
            <a:r>
              <a:rPr b="1" lang="en">
                <a:solidFill>
                  <a:schemeClr val="dk1"/>
                </a:solidFill>
                <a:latin typeface="Calibri"/>
                <a:ea typeface="Calibri"/>
                <a:cs typeface="Calibri"/>
                <a:sym typeface="Calibri"/>
              </a:rPr>
              <a:t>a[0], a[2], …, a[n-2], n/2</a:t>
            </a:r>
            <a:r>
              <a:rPr b="1" lang="en">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(d[0], …d[n/2 – 1]) = </a:t>
            </a:r>
            <a:r>
              <a:rPr b="1" i="1" lang="en">
                <a:latin typeface="Calibri"/>
                <a:ea typeface="Calibri"/>
                <a:cs typeface="Calibri"/>
                <a:sym typeface="Calibri"/>
              </a:rPr>
              <a:t>FFT </a:t>
            </a:r>
            <a:r>
              <a:rPr b="1" lang="en">
                <a:latin typeface="Calibri"/>
                <a:ea typeface="Calibri"/>
                <a:cs typeface="Calibri"/>
                <a:sym typeface="Calibri"/>
              </a:rPr>
              <a:t>(</a:t>
            </a:r>
            <a:r>
              <a:rPr b="1" lang="en">
                <a:solidFill>
                  <a:schemeClr val="dk1"/>
                </a:solidFill>
                <a:latin typeface="Calibri"/>
                <a:ea typeface="Calibri"/>
                <a:cs typeface="Calibri"/>
                <a:sym typeface="Calibri"/>
              </a:rPr>
              <a:t>a[1], a[3], …, a[n-1], n/2</a:t>
            </a:r>
            <a:r>
              <a:rPr b="1" lang="en">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for k = 1, 2, … n/2 – 1</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b[k] = c[k] + W</a:t>
            </a:r>
            <a:r>
              <a:rPr b="1" baseline="30000" lang="en">
                <a:latin typeface="Calibri"/>
                <a:ea typeface="Calibri"/>
                <a:cs typeface="Calibri"/>
                <a:sym typeface="Calibri"/>
              </a:rPr>
              <a:t>k</a:t>
            </a:r>
            <a:r>
              <a:rPr b="1" baseline="30000" lang="en">
                <a:latin typeface="Calibri"/>
                <a:ea typeface="Calibri"/>
                <a:cs typeface="Calibri"/>
                <a:sym typeface="Calibri"/>
              </a:rPr>
              <a:t> </a:t>
            </a:r>
            <a:r>
              <a:rPr b="1" lang="en">
                <a:latin typeface="Calibri"/>
                <a:ea typeface="Calibri"/>
                <a:cs typeface="Calibri"/>
                <a:sym typeface="Calibri"/>
              </a:rPr>
              <a:t>d[k]</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b[n/2 + k] = c[k] - W</a:t>
            </a:r>
            <a:r>
              <a:rPr b="1" baseline="30000" lang="en">
                <a:latin typeface="Calibri"/>
                <a:ea typeface="Calibri"/>
                <a:cs typeface="Calibri"/>
                <a:sym typeface="Calibri"/>
              </a:rPr>
              <a:t>k</a:t>
            </a:r>
            <a:r>
              <a:rPr b="1" baseline="30000" lang="en">
                <a:latin typeface="Calibri"/>
                <a:ea typeface="Calibri"/>
                <a:cs typeface="Calibri"/>
                <a:sym typeface="Calibri"/>
              </a:rPr>
              <a:t> </a:t>
            </a:r>
            <a:r>
              <a:rPr b="1" lang="en">
                <a:latin typeface="Calibri"/>
                <a:ea typeface="Calibri"/>
                <a:cs typeface="Calibri"/>
                <a:sym typeface="Calibri"/>
              </a:rPr>
              <a:t>d[k]</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return (b[0], b[1],… b[n-1])</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35" name="Google Shape;235;p25"/>
          <p:cNvSpPr txBox="1"/>
          <p:nvPr/>
        </p:nvSpPr>
        <p:spPr>
          <a:xfrm>
            <a:off x="4661250" y="840113"/>
            <a:ext cx="3887700" cy="361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800">
                <a:solidFill>
                  <a:schemeClr val="dk1"/>
                </a:solidFill>
              </a:rPr>
              <a:t>Pseudocode based on Rec Tree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26"/>
          <p:cNvPicPr preferRelativeResize="0"/>
          <p:nvPr/>
        </p:nvPicPr>
        <p:blipFill>
          <a:blip r:embed="rId3">
            <a:alphaModFix/>
          </a:blip>
          <a:stretch>
            <a:fillRect/>
          </a:stretch>
        </p:blipFill>
        <p:spPr>
          <a:xfrm>
            <a:off x="693925" y="753000"/>
            <a:ext cx="5385312" cy="4123075"/>
          </a:xfrm>
          <a:prstGeom prst="rect">
            <a:avLst/>
          </a:prstGeom>
          <a:noFill/>
          <a:ln>
            <a:noFill/>
          </a:ln>
        </p:spPr>
      </p:pic>
      <p:sp>
        <p:nvSpPr>
          <p:cNvPr id="241" name="Google Shape;241;p26"/>
          <p:cNvSpPr txBox="1"/>
          <p:nvPr>
            <p:ph type="title"/>
          </p:nvPr>
        </p:nvSpPr>
        <p:spPr>
          <a:xfrm>
            <a:off x="311700" y="180300"/>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latin typeface="Arial"/>
                <a:ea typeface="Arial"/>
                <a:cs typeface="Arial"/>
                <a:sym typeface="Arial"/>
              </a:rPr>
              <a:t>FFT Butterfly Representation</a:t>
            </a:r>
            <a:endParaRPr sz="2400"/>
          </a:p>
        </p:txBody>
      </p:sp>
      <p:sp>
        <p:nvSpPr>
          <p:cNvPr id="242" name="Google Shape;242;p26"/>
          <p:cNvSpPr txBox="1"/>
          <p:nvPr/>
        </p:nvSpPr>
        <p:spPr>
          <a:xfrm>
            <a:off x="6007750" y="829200"/>
            <a:ext cx="20523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Illustration:</a:t>
            </a:r>
            <a:endParaRPr sz="2400">
              <a:latin typeface="Calibri"/>
              <a:ea typeface="Calibri"/>
              <a:cs typeface="Calibri"/>
              <a:sym typeface="Calibri"/>
            </a:endParaRPr>
          </a:p>
        </p:txBody>
      </p:sp>
      <p:pic>
        <p:nvPicPr>
          <p:cNvPr id="243" name="Google Shape;243;p26"/>
          <p:cNvPicPr preferRelativeResize="0"/>
          <p:nvPr/>
        </p:nvPicPr>
        <p:blipFill>
          <a:blip r:embed="rId4">
            <a:alphaModFix/>
          </a:blip>
          <a:stretch>
            <a:fillRect/>
          </a:stretch>
        </p:blipFill>
        <p:spPr>
          <a:xfrm>
            <a:off x="6155425" y="1457525"/>
            <a:ext cx="285750" cy="314325"/>
          </a:xfrm>
          <a:prstGeom prst="rect">
            <a:avLst/>
          </a:prstGeom>
          <a:noFill/>
          <a:ln>
            <a:noFill/>
          </a:ln>
        </p:spPr>
      </p:pic>
      <p:pic>
        <p:nvPicPr>
          <p:cNvPr id="244" name="Google Shape;244;p26"/>
          <p:cNvPicPr preferRelativeResize="0"/>
          <p:nvPr/>
        </p:nvPicPr>
        <p:blipFill>
          <a:blip r:embed="rId5">
            <a:alphaModFix/>
          </a:blip>
          <a:stretch>
            <a:fillRect/>
          </a:stretch>
        </p:blipFill>
        <p:spPr>
          <a:xfrm>
            <a:off x="6082325" y="1972200"/>
            <a:ext cx="390525" cy="352425"/>
          </a:xfrm>
          <a:prstGeom prst="rect">
            <a:avLst/>
          </a:prstGeom>
          <a:noFill/>
          <a:ln>
            <a:noFill/>
          </a:ln>
        </p:spPr>
      </p:pic>
      <p:pic>
        <p:nvPicPr>
          <p:cNvPr id="245" name="Google Shape;245;p26"/>
          <p:cNvPicPr preferRelativeResize="0"/>
          <p:nvPr/>
        </p:nvPicPr>
        <p:blipFill>
          <a:blip r:embed="rId6">
            <a:alphaModFix/>
          </a:blip>
          <a:stretch>
            <a:fillRect/>
          </a:stretch>
        </p:blipFill>
        <p:spPr>
          <a:xfrm>
            <a:off x="7666725" y="1738550"/>
            <a:ext cx="307718" cy="233650"/>
          </a:xfrm>
          <a:prstGeom prst="rect">
            <a:avLst/>
          </a:prstGeom>
          <a:noFill/>
          <a:ln>
            <a:noFill/>
          </a:ln>
        </p:spPr>
      </p:pic>
      <p:pic>
        <p:nvPicPr>
          <p:cNvPr id="246" name="Google Shape;246;p26"/>
          <p:cNvPicPr preferRelativeResize="0"/>
          <p:nvPr/>
        </p:nvPicPr>
        <p:blipFill>
          <a:blip r:embed="rId7">
            <a:alphaModFix/>
          </a:blip>
          <a:stretch>
            <a:fillRect/>
          </a:stretch>
        </p:blipFill>
        <p:spPr>
          <a:xfrm>
            <a:off x="7590525" y="2262125"/>
            <a:ext cx="390525" cy="271971"/>
          </a:xfrm>
          <a:prstGeom prst="rect">
            <a:avLst/>
          </a:prstGeom>
          <a:noFill/>
          <a:ln>
            <a:noFill/>
          </a:ln>
        </p:spPr>
      </p:pic>
      <p:grpSp>
        <p:nvGrpSpPr>
          <p:cNvPr id="247" name="Google Shape;247;p26"/>
          <p:cNvGrpSpPr/>
          <p:nvPr/>
        </p:nvGrpSpPr>
        <p:grpSpPr>
          <a:xfrm>
            <a:off x="6500239" y="1559900"/>
            <a:ext cx="1559882" cy="690000"/>
            <a:chOff x="6289300" y="1261450"/>
            <a:chExt cx="1375800" cy="690000"/>
          </a:xfrm>
        </p:grpSpPr>
        <p:cxnSp>
          <p:nvCxnSpPr>
            <p:cNvPr id="248" name="Google Shape;248;p26"/>
            <p:cNvCxnSpPr>
              <a:endCxn id="249" idx="2"/>
            </p:cNvCxnSpPr>
            <p:nvPr/>
          </p:nvCxnSpPr>
          <p:spPr>
            <a:xfrm>
              <a:off x="6325300" y="1287550"/>
              <a:ext cx="1259400" cy="14100"/>
            </a:xfrm>
            <a:prstGeom prst="straightConnector1">
              <a:avLst/>
            </a:prstGeom>
            <a:noFill/>
            <a:ln cap="flat" cmpd="sng" w="38100">
              <a:solidFill>
                <a:schemeClr val="dk2"/>
              </a:solidFill>
              <a:prstDash val="solid"/>
              <a:round/>
              <a:headEnd len="med" w="med" type="none"/>
              <a:tailEnd len="med" w="med" type="none"/>
            </a:ln>
          </p:spPr>
        </p:cxnSp>
        <p:cxnSp>
          <p:nvCxnSpPr>
            <p:cNvPr id="250" name="Google Shape;250;p26"/>
            <p:cNvCxnSpPr/>
            <p:nvPr/>
          </p:nvCxnSpPr>
          <p:spPr>
            <a:xfrm>
              <a:off x="6292876" y="1301649"/>
              <a:ext cx="1291800" cy="609600"/>
            </a:xfrm>
            <a:prstGeom prst="straightConnector1">
              <a:avLst/>
            </a:prstGeom>
            <a:noFill/>
            <a:ln cap="flat" cmpd="sng" w="38100">
              <a:solidFill>
                <a:schemeClr val="dk2"/>
              </a:solidFill>
              <a:prstDash val="solid"/>
              <a:round/>
              <a:headEnd len="med" w="med" type="none"/>
              <a:tailEnd len="med" w="med" type="none"/>
            </a:ln>
          </p:spPr>
        </p:cxnSp>
        <p:sp>
          <p:nvSpPr>
            <p:cNvPr id="251" name="Google Shape;251;p26"/>
            <p:cNvSpPr/>
            <p:nvPr/>
          </p:nvSpPr>
          <p:spPr>
            <a:xfrm>
              <a:off x="6292875" y="1261450"/>
              <a:ext cx="80400" cy="80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7584700" y="1261450"/>
              <a:ext cx="80400" cy="80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7584700" y="1871050"/>
              <a:ext cx="80400" cy="80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6289300" y="1871050"/>
              <a:ext cx="80400" cy="80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26"/>
            <p:cNvCxnSpPr>
              <a:stCxn id="253" idx="5"/>
              <a:endCxn id="252" idx="2"/>
            </p:cNvCxnSpPr>
            <p:nvPr/>
          </p:nvCxnSpPr>
          <p:spPr>
            <a:xfrm flipH="1" rot="10800000">
              <a:off x="6357926" y="1911176"/>
              <a:ext cx="1226700" cy="28500"/>
            </a:xfrm>
            <a:prstGeom prst="straightConnector1">
              <a:avLst/>
            </a:prstGeom>
            <a:noFill/>
            <a:ln cap="flat" cmpd="sng" w="38100">
              <a:solidFill>
                <a:schemeClr val="dk2"/>
              </a:solidFill>
              <a:prstDash val="solid"/>
              <a:round/>
              <a:headEnd len="med" w="med" type="none"/>
              <a:tailEnd len="med" w="med" type="triangle"/>
            </a:ln>
          </p:spPr>
        </p:cxnSp>
        <p:cxnSp>
          <p:nvCxnSpPr>
            <p:cNvPr id="255" name="Google Shape;255;p26"/>
            <p:cNvCxnSpPr>
              <a:stCxn id="253" idx="3"/>
              <a:endCxn id="249" idx="7"/>
            </p:cNvCxnSpPr>
            <p:nvPr/>
          </p:nvCxnSpPr>
          <p:spPr>
            <a:xfrm flipH="1" rot="10800000">
              <a:off x="6301074" y="1273076"/>
              <a:ext cx="1352400" cy="666600"/>
            </a:xfrm>
            <a:prstGeom prst="straightConnector1">
              <a:avLst/>
            </a:prstGeom>
            <a:noFill/>
            <a:ln cap="flat" cmpd="sng" w="38100">
              <a:solidFill>
                <a:schemeClr val="dk2"/>
              </a:solidFill>
              <a:prstDash val="solid"/>
              <a:round/>
              <a:headEnd len="med" w="med" type="none"/>
              <a:tailEnd len="med" w="med" type="triangle"/>
            </a:ln>
          </p:spPr>
        </p:cxnSp>
      </p:grpSp>
      <p:pic>
        <p:nvPicPr>
          <p:cNvPr id="256" name="Google Shape;256;p26"/>
          <p:cNvPicPr preferRelativeResize="0"/>
          <p:nvPr/>
        </p:nvPicPr>
        <p:blipFill>
          <a:blip r:embed="rId8">
            <a:alphaModFix/>
          </a:blip>
          <a:stretch>
            <a:fillRect/>
          </a:stretch>
        </p:blipFill>
        <p:spPr>
          <a:xfrm>
            <a:off x="8232473" y="1486100"/>
            <a:ext cx="285750" cy="321469"/>
          </a:xfrm>
          <a:prstGeom prst="rect">
            <a:avLst/>
          </a:prstGeom>
          <a:noFill/>
          <a:ln>
            <a:noFill/>
          </a:ln>
        </p:spPr>
      </p:pic>
      <p:pic>
        <p:nvPicPr>
          <p:cNvPr id="257" name="Google Shape;257;p26"/>
          <p:cNvPicPr preferRelativeResize="0"/>
          <p:nvPr/>
        </p:nvPicPr>
        <p:blipFill>
          <a:blip r:embed="rId9">
            <a:alphaModFix/>
          </a:blip>
          <a:stretch>
            <a:fillRect/>
          </a:stretch>
        </p:blipFill>
        <p:spPr>
          <a:xfrm>
            <a:off x="8179774" y="2034000"/>
            <a:ext cx="628650" cy="314325"/>
          </a:xfrm>
          <a:prstGeom prst="rect">
            <a:avLst/>
          </a:prstGeom>
          <a:noFill/>
          <a:ln>
            <a:noFill/>
          </a:ln>
        </p:spPr>
      </p:pic>
      <p:pic>
        <p:nvPicPr>
          <p:cNvPr id="258" name="Google Shape;258;p26"/>
          <p:cNvPicPr preferRelativeResize="0"/>
          <p:nvPr/>
        </p:nvPicPr>
        <p:blipFill>
          <a:blip r:embed="rId10">
            <a:alphaModFix/>
          </a:blip>
          <a:stretch>
            <a:fillRect/>
          </a:stretch>
        </p:blipFill>
        <p:spPr>
          <a:xfrm>
            <a:off x="6247547" y="3708950"/>
            <a:ext cx="2759975" cy="783552"/>
          </a:xfrm>
          <a:prstGeom prst="rect">
            <a:avLst/>
          </a:prstGeom>
          <a:noFill/>
          <a:ln>
            <a:noFill/>
          </a:ln>
        </p:spPr>
      </p:pic>
      <p:pic>
        <p:nvPicPr>
          <p:cNvPr id="259" name="Google Shape;259;p26"/>
          <p:cNvPicPr preferRelativeResize="0"/>
          <p:nvPr/>
        </p:nvPicPr>
        <p:blipFill>
          <a:blip r:embed="rId11">
            <a:alphaModFix/>
          </a:blip>
          <a:stretch>
            <a:fillRect/>
          </a:stretch>
        </p:blipFill>
        <p:spPr>
          <a:xfrm>
            <a:off x="6203575" y="2536175"/>
            <a:ext cx="2330857" cy="117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7"/>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Application of FFT: Polynomial Multiplication</a:t>
            </a:r>
            <a:endParaRPr/>
          </a:p>
        </p:txBody>
      </p:sp>
      <p:sp>
        <p:nvSpPr>
          <p:cNvPr id="265" name="Google Shape;265;p27"/>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Besides storing music and pictures, we can also use FFT on some other applications. One can be polynomial multiplication:</a:t>
            </a:r>
            <a:endParaRPr/>
          </a:p>
          <a:p>
            <a:pPr indent="0" lvl="0" marL="0" rtl="0" algn="l">
              <a:spcBef>
                <a:spcPts val="800"/>
              </a:spcBef>
              <a:spcAft>
                <a:spcPts val="0"/>
              </a:spcAft>
              <a:buNone/>
            </a:pPr>
            <a:r>
              <a:rPr lang="en"/>
              <a:t>Given two polynomials: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We can compute them in O(nlogn) using FFT instead of O(n^2)</a:t>
            </a:r>
            <a:endParaRPr/>
          </a:p>
          <a:p>
            <a:pPr indent="0" lvl="0" marL="0" rtl="0" algn="l">
              <a:spcBef>
                <a:spcPts val="800"/>
              </a:spcBef>
              <a:spcAft>
                <a:spcPts val="0"/>
              </a:spcAft>
              <a:buNone/>
            </a:pPr>
            <a:r>
              <a:t/>
            </a:r>
            <a:endParaRPr/>
          </a:p>
        </p:txBody>
      </p:sp>
      <p:pic>
        <p:nvPicPr>
          <p:cNvPr id="266" name="Google Shape;266;p27"/>
          <p:cNvPicPr preferRelativeResize="0"/>
          <p:nvPr/>
        </p:nvPicPr>
        <p:blipFill>
          <a:blip r:embed="rId3">
            <a:alphaModFix/>
          </a:blip>
          <a:stretch>
            <a:fillRect/>
          </a:stretch>
        </p:blipFill>
        <p:spPr>
          <a:xfrm>
            <a:off x="2994612" y="1960223"/>
            <a:ext cx="3397211" cy="942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8"/>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Polynomial Multiplication</a:t>
            </a:r>
            <a:endParaRPr/>
          </a:p>
        </p:txBody>
      </p:sp>
      <p:sp>
        <p:nvSpPr>
          <p:cNvPr id="272" name="Google Shape;272;p28"/>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Here is the steps:</a:t>
            </a:r>
            <a:endParaRPr/>
          </a:p>
          <a:p>
            <a:pPr indent="-361950" lvl="0" marL="457200" rtl="0" algn="l">
              <a:spcBef>
                <a:spcPts val="800"/>
              </a:spcBef>
              <a:spcAft>
                <a:spcPts val="0"/>
              </a:spcAft>
              <a:buSzPts val="2100"/>
              <a:buAutoNum type="arabicPeriod"/>
            </a:pPr>
            <a:r>
              <a:rPr lang="en"/>
              <a:t>Express the coefficients of f and g in terms two vectors a and b</a:t>
            </a:r>
            <a:endParaRPr/>
          </a:p>
          <a:p>
            <a:pPr indent="-361950" lvl="0" marL="457200" rtl="0" algn="l">
              <a:spcBef>
                <a:spcPts val="0"/>
              </a:spcBef>
              <a:spcAft>
                <a:spcPts val="0"/>
              </a:spcAft>
              <a:buSzPts val="2100"/>
              <a:buAutoNum type="arabicPeriod"/>
            </a:pPr>
            <a:r>
              <a:rPr lang="en"/>
              <a:t>Do the FFT of f and g and store them as another two vectors A and B</a:t>
            </a:r>
            <a:endParaRPr/>
          </a:p>
          <a:p>
            <a:pPr indent="-361950" lvl="0" marL="457200" rtl="0" algn="l">
              <a:spcBef>
                <a:spcPts val="0"/>
              </a:spcBef>
              <a:spcAft>
                <a:spcPts val="0"/>
              </a:spcAft>
              <a:buSzPts val="2100"/>
              <a:buAutoNum type="arabicPeriod"/>
            </a:pPr>
            <a:r>
              <a:rPr lang="en"/>
              <a:t>The </a:t>
            </a:r>
            <a:r>
              <a:rPr lang="en"/>
              <a:t>multiplication of the new coefficients C = A_i*B_i</a:t>
            </a:r>
            <a:endParaRPr/>
          </a:p>
          <a:p>
            <a:pPr indent="-361950" lvl="0" marL="457200" rtl="0" algn="l">
              <a:spcBef>
                <a:spcPts val="0"/>
              </a:spcBef>
              <a:spcAft>
                <a:spcPts val="0"/>
              </a:spcAft>
              <a:buSzPts val="2100"/>
              <a:buAutoNum type="arabicPeriod"/>
            </a:pPr>
            <a:r>
              <a:rPr lang="en"/>
              <a:t>Then do the inverse FFT and get vector c, which is the coefficients of the desired function</a:t>
            </a:r>
            <a:endParaRPr/>
          </a:p>
          <a:p>
            <a:pPr indent="0" lvl="0" marL="0" rtl="0" algn="l">
              <a:spcBef>
                <a:spcPts val="800"/>
              </a:spcBef>
              <a:spcAft>
                <a:spcPts val="0"/>
              </a:spcAft>
              <a:buNone/>
            </a:pPr>
            <a:r>
              <a:t/>
            </a:r>
            <a:endParaRPr/>
          </a:p>
        </p:txBody>
      </p:sp>
      <p:pic>
        <p:nvPicPr>
          <p:cNvPr id="273" name="Google Shape;273;p28"/>
          <p:cNvPicPr preferRelativeResize="0"/>
          <p:nvPr/>
        </p:nvPicPr>
        <p:blipFill>
          <a:blip r:embed="rId3">
            <a:alphaModFix/>
          </a:blip>
          <a:stretch>
            <a:fillRect/>
          </a:stretch>
        </p:blipFill>
        <p:spPr>
          <a:xfrm>
            <a:off x="177925" y="3328925"/>
            <a:ext cx="3519625" cy="181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Application of FFT: CMB and Power Spectrum</a:t>
            </a:r>
            <a:endParaRPr/>
          </a:p>
        </p:txBody>
      </p:sp>
      <p:sp>
        <p:nvSpPr>
          <p:cNvPr id="279" name="Google Shape;279;p29"/>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sz="2400"/>
              <a:t>First, what is CMB?</a:t>
            </a:r>
            <a:endParaRPr sz="2400"/>
          </a:p>
          <a:p>
            <a:pPr indent="0" lvl="0" marL="0" rtl="0" algn="l">
              <a:spcBef>
                <a:spcPts val="800"/>
              </a:spcBef>
              <a:spcAft>
                <a:spcPts val="0"/>
              </a:spcAft>
              <a:buNone/>
            </a:pPr>
            <a:r>
              <a:t/>
            </a:r>
            <a:endParaRPr sz="2400"/>
          </a:p>
          <a:p>
            <a:pPr indent="0" lvl="0" marL="0" rtl="0" algn="l">
              <a:spcBef>
                <a:spcPts val="800"/>
              </a:spcBef>
              <a:spcAft>
                <a:spcPts val="0"/>
              </a:spcAft>
              <a:buNone/>
            </a:pPr>
            <a:r>
              <a:rPr lang="en" sz="2400"/>
              <a:t>CMB stands for </a:t>
            </a:r>
            <a:r>
              <a:rPr b="1" lang="en" sz="2400">
                <a:solidFill>
                  <a:srgbClr val="000000"/>
                </a:solidFill>
                <a:latin typeface="Old Standard TT"/>
                <a:ea typeface="Old Standard TT"/>
                <a:cs typeface="Old Standard TT"/>
                <a:sym typeface="Old Standard TT"/>
              </a:rPr>
              <a:t>cosmic microwave background (radiation)</a:t>
            </a:r>
            <a:r>
              <a:rPr b="1" lang="en" sz="2400">
                <a:solidFill>
                  <a:srgbClr val="000000"/>
                </a:solidFill>
              </a:rPr>
              <a:t>. </a:t>
            </a:r>
            <a:r>
              <a:rPr lang="en" sz="2400"/>
              <a:t>It is the radiation as a remnant from an early stage of the universe after inflation. </a:t>
            </a:r>
            <a:r>
              <a:rPr lang="en" sz="2400"/>
              <a:t>The CMB is the oldest and cleanest source of information in the early universe. </a:t>
            </a:r>
            <a:endParaRPr sz="2400"/>
          </a:p>
          <a:p>
            <a:pPr indent="0" lvl="0" marL="0" rtl="0" algn="l">
              <a:spcBef>
                <a:spcPts val="800"/>
              </a:spcBef>
              <a:spcAft>
                <a:spcPts val="0"/>
              </a:spcAft>
              <a:buNone/>
            </a:pPr>
            <a:r>
              <a:t/>
            </a:r>
            <a:endParaRPr sz="2400"/>
          </a:p>
          <a:p>
            <a:pPr indent="0" lvl="0" marL="0" rtl="0" algn="l">
              <a:spcBef>
                <a:spcPts val="800"/>
              </a:spcBef>
              <a:spcAft>
                <a:spcPts val="0"/>
              </a:spcAft>
              <a:buNone/>
            </a:pPr>
            <a:r>
              <a:t/>
            </a:r>
            <a:endParaRPr sz="2400"/>
          </a:p>
          <a:p>
            <a:pPr indent="0" lvl="0" marL="0" rtl="0" algn="l">
              <a:spcBef>
                <a:spcPts val="800"/>
              </a:spcBef>
              <a:spcAft>
                <a:spcPts val="0"/>
              </a:spcAft>
              <a:buNone/>
            </a:pPr>
            <a:r>
              <a:rPr lang="en" sz="2400"/>
              <a:t>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Where does CMB come from? </a:t>
            </a:r>
            <a:endParaRPr/>
          </a:p>
        </p:txBody>
      </p:sp>
      <p:sp>
        <p:nvSpPr>
          <p:cNvPr id="285" name="Google Shape;285;p30"/>
          <p:cNvSpPr txBox="1"/>
          <p:nvPr>
            <p:ph idx="1" type="body"/>
          </p:nvPr>
        </p:nvSpPr>
        <p:spPr>
          <a:xfrm>
            <a:off x="311700" y="1152475"/>
            <a:ext cx="8520600" cy="3990900"/>
          </a:xfrm>
          <a:prstGeom prst="rect">
            <a:avLst/>
          </a:prstGeom>
        </p:spPr>
        <p:txBody>
          <a:bodyPr anchorCtr="0" anchor="t" bIns="17150" lIns="34275" spcFirstLastPara="1" rIns="34275" wrap="square" tIns="17150">
            <a:noAutofit/>
          </a:bodyPr>
          <a:lstStyle/>
          <a:p>
            <a:pPr indent="-361950" lvl="0" marL="457200" rtl="0" algn="l">
              <a:spcBef>
                <a:spcPts val="800"/>
              </a:spcBef>
              <a:spcAft>
                <a:spcPts val="0"/>
              </a:spcAft>
              <a:buSzPts val="2100"/>
              <a:buAutoNum type="arabicPeriod"/>
            </a:pPr>
            <a:r>
              <a:rPr lang="en"/>
              <a:t>Big Bang and Inflation:</a:t>
            </a:r>
            <a:endParaRPr/>
          </a:p>
          <a:p>
            <a:pPr indent="-342900" lvl="1" marL="914400" rtl="0" algn="l">
              <a:spcBef>
                <a:spcPts val="0"/>
              </a:spcBef>
              <a:spcAft>
                <a:spcPts val="0"/>
              </a:spcAft>
              <a:buSzPts val="1800"/>
              <a:buAutoNum type="alphaLcPeriod"/>
            </a:pPr>
            <a:r>
              <a:rPr lang="en"/>
              <a:t>Our universe is created by the big bang:</a:t>
            </a:r>
            <a:endParaRPr/>
          </a:p>
          <a:p>
            <a:pPr indent="-342900" lvl="1" marL="914400" rtl="0" algn="l">
              <a:spcBef>
                <a:spcPts val="0"/>
              </a:spcBef>
              <a:spcAft>
                <a:spcPts val="0"/>
              </a:spcAft>
              <a:buSzPts val="1800"/>
              <a:buAutoNum type="alphaLcPeriod"/>
            </a:pPr>
            <a:r>
              <a:rPr lang="en"/>
              <a:t>It is believed that the size of the universe increases by a factor of 10^23 during 10^-34 seconds (inflation), and then the universe keeps expanding (but less less slowly) and gradually cools down.</a:t>
            </a:r>
            <a:endParaRPr/>
          </a:p>
          <a:p>
            <a:pPr indent="-342900" lvl="1" marL="914400" rtl="0" algn="l">
              <a:spcBef>
                <a:spcPts val="0"/>
              </a:spcBef>
              <a:spcAft>
                <a:spcPts val="0"/>
              </a:spcAft>
              <a:buSzPts val="1800"/>
              <a:buAutoNum type="alphaLcPeriod"/>
            </a:pPr>
            <a:r>
              <a:rPr lang="en"/>
              <a:t>the temperature falls below 3000K (about 380,000 years after Big Bang); neutron atom (hydrogen) is formed, before that we only have ionized particles</a:t>
            </a:r>
            <a:endParaRPr/>
          </a:p>
          <a:p>
            <a:pPr indent="-361950" lvl="0" marL="457200" marR="0" rtl="0" algn="l">
              <a:lnSpc>
                <a:spcPct val="90000"/>
              </a:lnSpc>
              <a:spcBef>
                <a:spcPts val="0"/>
              </a:spcBef>
              <a:spcAft>
                <a:spcPts val="0"/>
              </a:spcAft>
              <a:buClr>
                <a:schemeClr val="dk1"/>
              </a:buClr>
              <a:buSzPts val="2100"/>
              <a:buFont typeface="Arial"/>
              <a:buAutoNum type="arabicPeriod"/>
            </a:pPr>
            <a:r>
              <a:rPr lang="en"/>
              <a:t>CMB is formed as a result of this transition</a:t>
            </a:r>
            <a:endParaRPr/>
          </a:p>
          <a:p>
            <a:pPr indent="-342900" lvl="1" marL="914400" marR="0" rtl="0" algn="l">
              <a:lnSpc>
                <a:spcPct val="90000"/>
              </a:lnSpc>
              <a:spcBef>
                <a:spcPts val="0"/>
              </a:spcBef>
              <a:spcAft>
                <a:spcPts val="0"/>
              </a:spcAft>
              <a:buSzPts val="1800"/>
              <a:buAutoNum type="alphaLcPeriod"/>
            </a:pPr>
            <a:r>
              <a:rPr lang="en"/>
              <a:t>Ionized particles are opaque (trap photons) (as illustrated by the above fig)</a:t>
            </a:r>
            <a:endParaRPr/>
          </a:p>
          <a:p>
            <a:pPr indent="-342900" lvl="1" marL="914400" marR="0" rtl="0" algn="l">
              <a:lnSpc>
                <a:spcPct val="90000"/>
              </a:lnSpc>
              <a:spcBef>
                <a:spcPts val="0"/>
              </a:spcBef>
              <a:spcAft>
                <a:spcPts val="0"/>
              </a:spcAft>
              <a:buSzPts val="1800"/>
              <a:buAutoNum type="alphaLcPeriod"/>
            </a:pPr>
            <a:r>
              <a:rPr lang="en"/>
              <a:t>When the universe cools down, neutral particles formed, which are transparent. Then the photons leak out.</a:t>
            </a:r>
            <a:endParaRPr/>
          </a:p>
        </p:txBody>
      </p:sp>
      <p:pic>
        <p:nvPicPr>
          <p:cNvPr id="286" name="Google Shape;286;p30"/>
          <p:cNvPicPr preferRelativeResize="0"/>
          <p:nvPr/>
        </p:nvPicPr>
        <p:blipFill>
          <a:blip r:embed="rId3">
            <a:alphaModFix/>
          </a:blip>
          <a:stretch>
            <a:fillRect/>
          </a:stretch>
        </p:blipFill>
        <p:spPr>
          <a:xfrm>
            <a:off x="7209050" y="0"/>
            <a:ext cx="1412600" cy="1798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What can we do with CMB</a:t>
            </a:r>
            <a:endParaRPr/>
          </a:p>
        </p:txBody>
      </p:sp>
      <p:sp>
        <p:nvSpPr>
          <p:cNvPr id="292" name="Google Shape;292;p31"/>
          <p:cNvSpPr txBox="1"/>
          <p:nvPr>
            <p:ph idx="1" type="body"/>
          </p:nvPr>
        </p:nvSpPr>
        <p:spPr>
          <a:xfrm>
            <a:off x="311700" y="1161150"/>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We now detect the CMB. Getting rid of the instrumental noises and the red/blue shift due to the movement of our location (as the universe is still expanding), we end up with something like this:</a:t>
            </a:r>
            <a:endParaRPr/>
          </a:p>
          <a:p>
            <a:pPr indent="0" lvl="0" marL="0" rtl="0" algn="l">
              <a:spcBef>
                <a:spcPts val="800"/>
              </a:spcBef>
              <a:spcAft>
                <a:spcPts val="0"/>
              </a:spcAft>
              <a:buNone/>
            </a:pPr>
            <a:r>
              <a:t/>
            </a:r>
            <a:endParaRPr/>
          </a:p>
        </p:txBody>
      </p:sp>
      <p:pic>
        <p:nvPicPr>
          <p:cNvPr id="293" name="Google Shape;293;p31"/>
          <p:cNvPicPr preferRelativeResize="0"/>
          <p:nvPr/>
        </p:nvPicPr>
        <p:blipFill>
          <a:blip r:embed="rId3">
            <a:alphaModFix/>
          </a:blip>
          <a:stretch>
            <a:fillRect/>
          </a:stretch>
        </p:blipFill>
        <p:spPr>
          <a:xfrm>
            <a:off x="2706200" y="2397375"/>
            <a:ext cx="5906776" cy="2663676"/>
          </a:xfrm>
          <a:prstGeom prst="rect">
            <a:avLst/>
          </a:prstGeom>
          <a:noFill/>
          <a:ln>
            <a:noFill/>
          </a:ln>
        </p:spPr>
      </p:pic>
      <p:pic>
        <p:nvPicPr>
          <p:cNvPr id="294" name="Google Shape;294;p31"/>
          <p:cNvPicPr preferRelativeResize="0"/>
          <p:nvPr/>
        </p:nvPicPr>
        <p:blipFill>
          <a:blip r:embed="rId4">
            <a:alphaModFix/>
          </a:blip>
          <a:stretch>
            <a:fillRect/>
          </a:stretch>
        </p:blipFill>
        <p:spPr>
          <a:xfrm>
            <a:off x="364304" y="3790379"/>
            <a:ext cx="1314176" cy="909400"/>
          </a:xfrm>
          <a:prstGeom prst="rect">
            <a:avLst/>
          </a:prstGeom>
          <a:noFill/>
          <a:ln>
            <a:noFill/>
          </a:ln>
        </p:spPr>
      </p:pic>
      <p:sp>
        <p:nvSpPr>
          <p:cNvPr id="295" name="Google Shape;295;p31"/>
          <p:cNvSpPr txBox="1"/>
          <p:nvPr/>
        </p:nvSpPr>
        <p:spPr>
          <a:xfrm>
            <a:off x="641850" y="4577550"/>
            <a:ext cx="2463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Just something like the map of the world</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Power Spectrum</a:t>
            </a:r>
            <a:endParaRPr/>
          </a:p>
        </p:txBody>
      </p:sp>
      <p:sp>
        <p:nvSpPr>
          <p:cNvPr id="301" name="Google Shape;301;p32"/>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We will try to decompose the signal we observed by Fourier transform and look at its </a:t>
            </a:r>
            <a:r>
              <a:rPr lang="en"/>
              <a:t>coefficients</a:t>
            </a:r>
            <a:r>
              <a:rPr lang="en"/>
              <a:t> with different frequencies.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We can define a function P(k) = |a</a:t>
            </a:r>
            <a:r>
              <a:rPr baseline="-25000" lang="en"/>
              <a:t>k</a:t>
            </a:r>
            <a:r>
              <a:rPr baseline="30000" lang="en"/>
              <a:t> 2</a:t>
            </a:r>
            <a:r>
              <a:rPr lang="en"/>
              <a:t>| for a</a:t>
            </a:r>
            <a:r>
              <a:rPr baseline="-25000" lang="en"/>
              <a:t>k</a:t>
            </a:r>
            <a:r>
              <a:rPr lang="en"/>
              <a:t> is the fourier </a:t>
            </a:r>
            <a:r>
              <a:rPr lang="en"/>
              <a:t>coefficients</a:t>
            </a:r>
            <a:r>
              <a:rPr lang="en"/>
              <a:t> of some frequency k.</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rPr lang="en"/>
              <a:t> P(k) is referred as the power spectrum and it has a lot of uses and implications on cosmology.</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5"/>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Fourier Analysis</a:t>
            </a:r>
            <a:endParaRPr/>
          </a:p>
        </p:txBody>
      </p:sp>
      <p:sp>
        <p:nvSpPr>
          <p:cNvPr id="95" name="Google Shape;95;p15"/>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For any periodic function f(x), we can decompose the function using a sequence of cos and sin functions. For f(x) that has a period of 2 pi, we can decompose it as the following:</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And we can calculate all the coefficients simply by multiplying the corresponding sin or cos function and then do an integration as they are all orthogonal pairwise(integration of cosnx*cosmx=0 if n!=m).</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96" name="Google Shape;96;p15"/>
          <p:cNvPicPr preferRelativeResize="0"/>
          <p:nvPr/>
        </p:nvPicPr>
        <p:blipFill>
          <a:blip r:embed="rId3">
            <a:alphaModFix/>
          </a:blip>
          <a:stretch>
            <a:fillRect/>
          </a:stretch>
        </p:blipFill>
        <p:spPr>
          <a:xfrm>
            <a:off x="311700" y="2368025"/>
            <a:ext cx="4260300" cy="5124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Spherical Harmonics</a:t>
            </a:r>
            <a:endParaRPr/>
          </a:p>
        </p:txBody>
      </p:sp>
      <p:sp>
        <p:nvSpPr>
          <p:cNvPr id="307" name="Google Shape;307;p33"/>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Clr>
                <a:schemeClr val="dk1"/>
              </a:buClr>
              <a:buSzPts val="1100"/>
              <a:buFont typeface="Arial"/>
              <a:buNone/>
            </a:pPr>
            <a:r>
              <a:rPr lang="en"/>
              <a:t>For the CMB, as the signal is not on a plane but rather a sphere, we can decompose it in some other way to get more meaningful physics implication.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We will use spherical harmonics function Y</a:t>
            </a:r>
            <a:r>
              <a:rPr baseline="-25000" lang="en"/>
              <a:t>(l, m)</a:t>
            </a:r>
            <a:r>
              <a:rPr lang="en"/>
              <a:t> (which is also a complete orthogonal basis in l2), as we know the wavelength of a wave λ~2π/l</a:t>
            </a:r>
            <a:endParaRPr b="1"/>
          </a:p>
          <a:p>
            <a:pPr indent="0" lvl="0" marL="0" rtl="0" algn="l">
              <a:spcBef>
                <a:spcPts val="800"/>
              </a:spcBef>
              <a:spcAft>
                <a:spcPts val="0"/>
              </a:spcAft>
              <a:buNone/>
            </a:pPr>
            <a:r>
              <a:t/>
            </a:r>
            <a:endParaRPr/>
          </a:p>
          <a:p>
            <a:pPr indent="0" lvl="0" marL="0" rtl="0" algn="l">
              <a:spcBef>
                <a:spcPts val="800"/>
              </a:spcBef>
              <a:spcAft>
                <a:spcPts val="0"/>
              </a:spcAft>
              <a:buNone/>
            </a:pPr>
            <a:r>
              <a:rPr lang="en"/>
              <a:t>Now we will look at how do we get Y</a:t>
            </a:r>
            <a:r>
              <a:rPr baseline="-25000" lang="en"/>
              <a:t>(l, m)</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t/>
            </a:r>
            <a:endParaRPr/>
          </a:p>
        </p:txBody>
      </p:sp>
      <p:sp>
        <p:nvSpPr>
          <p:cNvPr id="313" name="Google Shape;313;p34"/>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t/>
            </a:r>
            <a:endParaRPr/>
          </a:p>
        </p:txBody>
      </p:sp>
      <p:pic>
        <p:nvPicPr>
          <p:cNvPr id="314" name="Google Shape;314;p34"/>
          <p:cNvPicPr preferRelativeResize="0"/>
          <p:nvPr/>
        </p:nvPicPr>
        <p:blipFill>
          <a:blip r:embed="rId3">
            <a:alphaModFix/>
          </a:blip>
          <a:stretch>
            <a:fillRect/>
          </a:stretch>
        </p:blipFill>
        <p:spPr>
          <a:xfrm>
            <a:off x="867151" y="0"/>
            <a:ext cx="7409675"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Angular Power Spectrum</a:t>
            </a:r>
            <a:endParaRPr/>
          </a:p>
        </p:txBody>
      </p:sp>
      <p:sp>
        <p:nvSpPr>
          <p:cNvPr id="320" name="Google Shape;320;p35"/>
          <p:cNvSpPr txBox="1"/>
          <p:nvPr>
            <p:ph idx="1" type="body"/>
          </p:nvPr>
        </p:nvSpPr>
        <p:spPr>
          <a:xfrm>
            <a:off x="311700" y="1152475"/>
            <a:ext cx="31404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We can define a function P(l) to be the average of all the spherical harmonics transform coefficients a</a:t>
            </a:r>
            <a:r>
              <a:rPr baseline="-25000" lang="en"/>
              <a:t> (l, m)</a:t>
            </a:r>
            <a:r>
              <a:rPr lang="en"/>
              <a:t> with regard to some specific l.</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Thus we decompose the signal and get the angular power spectrum:</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pic>
        <p:nvPicPr>
          <p:cNvPr id="321" name="Google Shape;321;p35"/>
          <p:cNvPicPr preferRelativeResize="0"/>
          <p:nvPr/>
        </p:nvPicPr>
        <p:blipFill>
          <a:blip r:embed="rId3">
            <a:alphaModFix/>
          </a:blip>
          <a:stretch>
            <a:fillRect/>
          </a:stretch>
        </p:blipFill>
        <p:spPr>
          <a:xfrm>
            <a:off x="372950" y="3167151"/>
            <a:ext cx="2387275" cy="805050"/>
          </a:xfrm>
          <a:prstGeom prst="rect">
            <a:avLst/>
          </a:prstGeom>
          <a:noFill/>
          <a:ln>
            <a:noFill/>
          </a:ln>
        </p:spPr>
      </p:pic>
      <p:pic>
        <p:nvPicPr>
          <p:cNvPr id="322" name="Google Shape;322;p35"/>
          <p:cNvPicPr preferRelativeResize="0"/>
          <p:nvPr/>
        </p:nvPicPr>
        <p:blipFill>
          <a:blip r:embed="rId4">
            <a:alphaModFix/>
          </a:blip>
          <a:stretch>
            <a:fillRect/>
          </a:stretch>
        </p:blipFill>
        <p:spPr>
          <a:xfrm>
            <a:off x="3452100" y="1017725"/>
            <a:ext cx="5691899" cy="39329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Quantum </a:t>
            </a:r>
            <a:r>
              <a:rPr lang="en"/>
              <a:t>Fluctuation</a:t>
            </a:r>
            <a:endParaRPr/>
          </a:p>
        </p:txBody>
      </p:sp>
      <p:sp>
        <p:nvSpPr>
          <p:cNvPr id="328" name="Google Shape;328;p36"/>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Before inflation as the universe is small, the density of the universe will be affected by some small quantum fluctuation. Then the inflation will expand the universe, but keep the fluctuations. Then gravitation will pull stuffs closer together, thus aggregated the fluctuation. We can use Fourier transform to decompose the modes and then make some analysis. We are going just use a sine density space curve as an example.</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37"/>
          <p:cNvPicPr preferRelativeResize="0"/>
          <p:nvPr/>
        </p:nvPicPr>
        <p:blipFill>
          <a:blip r:embed="rId3">
            <a:alphaModFix/>
          </a:blip>
          <a:stretch>
            <a:fillRect/>
          </a:stretch>
        </p:blipFill>
        <p:spPr>
          <a:xfrm>
            <a:off x="918298" y="0"/>
            <a:ext cx="7307407" cy="5143501"/>
          </a:xfrm>
          <a:prstGeom prst="rect">
            <a:avLst/>
          </a:prstGeom>
          <a:noFill/>
          <a:ln>
            <a:noFill/>
          </a:ln>
        </p:spPr>
      </p:pic>
      <p:pic>
        <p:nvPicPr>
          <p:cNvPr id="334" name="Google Shape;334;p37"/>
          <p:cNvPicPr preferRelativeResize="0"/>
          <p:nvPr/>
        </p:nvPicPr>
        <p:blipFill>
          <a:blip r:embed="rId4">
            <a:alphaModFix/>
          </a:blip>
          <a:stretch>
            <a:fillRect/>
          </a:stretch>
        </p:blipFill>
        <p:spPr>
          <a:xfrm>
            <a:off x="738475" y="1335750"/>
            <a:ext cx="1412600" cy="1798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38"/>
          <p:cNvPicPr preferRelativeResize="0"/>
          <p:nvPr/>
        </p:nvPicPr>
        <p:blipFill>
          <a:blip r:embed="rId3">
            <a:alphaModFix/>
          </a:blip>
          <a:stretch>
            <a:fillRect/>
          </a:stretch>
        </p:blipFill>
        <p:spPr>
          <a:xfrm>
            <a:off x="838200" y="152400"/>
            <a:ext cx="7016317"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39"/>
          <p:cNvPicPr preferRelativeResize="0"/>
          <p:nvPr/>
        </p:nvPicPr>
        <p:blipFill>
          <a:blip r:embed="rId3">
            <a:alphaModFix/>
          </a:blip>
          <a:stretch>
            <a:fillRect/>
          </a:stretch>
        </p:blipFill>
        <p:spPr>
          <a:xfrm>
            <a:off x="1040850" y="215475"/>
            <a:ext cx="6652724" cy="4596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0"/>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Clr>
                <a:schemeClr val="dk1"/>
              </a:buClr>
              <a:buSzPts val="1100"/>
              <a:buFont typeface="Arial"/>
              <a:buNone/>
            </a:pPr>
            <a:r>
              <a:rPr lang="en"/>
              <a:t>Acoustic waves</a:t>
            </a:r>
            <a:endParaRPr/>
          </a:p>
        </p:txBody>
      </p:sp>
      <p:sp>
        <p:nvSpPr>
          <p:cNvPr id="350" name="Google Shape;350;p40"/>
          <p:cNvSpPr txBox="1"/>
          <p:nvPr>
            <p:ph idx="1" type="body"/>
          </p:nvPr>
        </p:nvSpPr>
        <p:spPr>
          <a:xfrm>
            <a:off x="311700" y="1152475"/>
            <a:ext cx="41814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As previously we have showed that all the densities will bounce around, we will get the densities </a:t>
            </a:r>
            <a:r>
              <a:rPr lang="en"/>
              <a:t>fluctuating</a:t>
            </a:r>
            <a:r>
              <a:rPr lang="en"/>
              <a:t> over time. And when suddenly CMB was emitted, then the acoustic waves would remain their amplitude at that time. And they will form harmonics, thus creating the peaks in the angular power spectrum.</a:t>
            </a:r>
            <a:endParaRPr/>
          </a:p>
          <a:p>
            <a:pPr indent="0" lvl="0" marL="0" rtl="0" algn="l">
              <a:spcBef>
                <a:spcPts val="800"/>
              </a:spcBef>
              <a:spcAft>
                <a:spcPts val="0"/>
              </a:spcAft>
              <a:buNone/>
            </a:pPr>
            <a:r>
              <a:t/>
            </a:r>
            <a:endParaRPr/>
          </a:p>
        </p:txBody>
      </p:sp>
      <p:pic>
        <p:nvPicPr>
          <p:cNvPr id="351" name="Google Shape;351;p40"/>
          <p:cNvPicPr preferRelativeResize="0"/>
          <p:nvPr/>
        </p:nvPicPr>
        <p:blipFill>
          <a:blip r:embed="rId3">
            <a:alphaModFix/>
          </a:blip>
          <a:stretch>
            <a:fillRect/>
          </a:stretch>
        </p:blipFill>
        <p:spPr>
          <a:xfrm>
            <a:off x="4572000" y="607175"/>
            <a:ext cx="3982651" cy="43547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References</a:t>
            </a:r>
            <a:endParaRPr/>
          </a:p>
        </p:txBody>
      </p:sp>
      <p:sp>
        <p:nvSpPr>
          <p:cNvPr id="357" name="Google Shape;357;p41"/>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Clr>
                <a:schemeClr val="dk1"/>
              </a:buClr>
              <a:buSzPts val="1100"/>
              <a:buFont typeface="Arial"/>
              <a:buNone/>
            </a:pPr>
            <a:r>
              <a:rPr lang="en" sz="1800"/>
              <a:t>Heckbert, Paul. “Fourier Transforms and the Fast Fourier Transform (FFT) Algorithm”</a:t>
            </a:r>
            <a:endParaRPr sz="1800"/>
          </a:p>
          <a:p>
            <a:pPr indent="0" lvl="0" marL="0" rtl="0" algn="l">
              <a:spcBef>
                <a:spcPts val="800"/>
              </a:spcBef>
              <a:spcAft>
                <a:spcPts val="0"/>
              </a:spcAft>
              <a:buNone/>
            </a:pPr>
            <a:r>
              <a:rPr lang="en" sz="1800"/>
              <a:t>Stein, Elias &amp; Rami Shakarchi. </a:t>
            </a:r>
            <a:r>
              <a:rPr i="1" lang="en" sz="1800"/>
              <a:t>Fourier Analysis: An Introduction</a:t>
            </a:r>
            <a:endParaRPr sz="1800"/>
          </a:p>
          <a:p>
            <a:pPr indent="0" lvl="0" marL="0" rtl="0" algn="l">
              <a:spcBef>
                <a:spcPts val="800"/>
              </a:spcBef>
              <a:spcAft>
                <a:spcPts val="0"/>
              </a:spcAft>
              <a:buNone/>
            </a:pPr>
            <a:r>
              <a:rPr lang="en" sz="1800"/>
              <a:t>Shoup, Victor. “Polynomial arithmetic and the FFT”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Clr>
                <a:schemeClr val="dk1"/>
              </a:buClr>
              <a:buSzPts val="1100"/>
              <a:buFont typeface="Arial"/>
              <a:buNone/>
            </a:pPr>
            <a:r>
              <a:rPr lang="en"/>
              <a:t>Fourier Transform</a:t>
            </a:r>
            <a:endParaRPr/>
          </a:p>
        </p:txBody>
      </p:sp>
      <p:sp>
        <p:nvSpPr>
          <p:cNvPr id="102" name="Google Shape;102;p16"/>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Even if the function/signal and it is no longer periodic, we can still decompose it,</a:t>
            </a:r>
            <a:endParaRPr/>
          </a:p>
          <a:p>
            <a:pPr indent="0" lvl="0" marL="0" rtl="0" algn="l">
              <a:spcBef>
                <a:spcPts val="800"/>
              </a:spcBef>
              <a:spcAft>
                <a:spcPts val="0"/>
              </a:spcAft>
              <a:buNone/>
            </a:pPr>
            <a:r>
              <a:rPr lang="en"/>
              <a:t>The Fourier transform (FT) decomposes (also called analysis) a function of time (a signal) into its constituent frequencies.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rPr lang="en"/>
              <a:t>As the above equation shows, we can transform any function f(x) to a function of w(frequency) F(w). F(w) is actually the different coefficients (An) shown in the last slides.</a:t>
            </a:r>
            <a:endParaRPr/>
          </a:p>
          <a:p>
            <a:pPr indent="0" lvl="0" marL="0" rtl="0" algn="l">
              <a:spcBef>
                <a:spcPts val="800"/>
              </a:spcBef>
              <a:spcAft>
                <a:spcPts val="0"/>
              </a:spcAft>
              <a:buNone/>
            </a:pPr>
            <a:r>
              <a:t/>
            </a:r>
            <a:endParaRPr/>
          </a:p>
        </p:txBody>
      </p:sp>
      <p:graphicFrame>
        <p:nvGraphicFramePr>
          <p:cNvPr id="103" name="Google Shape;103;p16"/>
          <p:cNvGraphicFramePr/>
          <p:nvPr/>
        </p:nvGraphicFramePr>
        <p:xfrm>
          <a:off x="152400" y="152400"/>
          <a:ext cx="3000000" cy="3000000"/>
        </p:xfrm>
        <a:graphic>
          <a:graphicData uri="http://schemas.openxmlformats.org/drawingml/2006/table">
            <a:tbl>
              <a:tblPr>
                <a:noFill/>
                <a:tableStyleId>{61AB9B17-9D4E-4A34-A6A4-D0890B17B601}</a:tableStyleId>
              </a:tblPr>
              <a:tblGrid>
                <a:gridCol w="1914525"/>
                <a:gridCol w="114300"/>
                <a:gridCol w="19050"/>
              </a:tblGrid>
              <a:tr h="428625">
                <a:tc>
                  <a:txBody>
                    <a:bodyPr>
                      <a:noAutofit/>
                    </a:bodyPr>
                    <a:lstStyle/>
                    <a:p>
                      <a:pPr indent="0" lvl="0" marL="0" rtl="0" algn="l">
                        <a:spcBef>
                          <a:spcPts val="0"/>
                        </a:spcBef>
                        <a:spcAft>
                          <a:spcPts val="0"/>
                        </a:spcAft>
                        <a:buNone/>
                      </a:pPr>
                      <a:r>
                        <a:t/>
                      </a:r>
                      <a:endParaRPr/>
                    </a:p>
                  </a:txBody>
                  <a:tcPr marT="10575" marB="10575" marR="10575" marL="10575" anchor="ctr"/>
                </a:tc>
                <a:tc>
                  <a:txBody>
                    <a:bodyPr>
                      <a:noAutofit/>
                    </a:bodyPr>
                    <a:lstStyle/>
                    <a:p>
                      <a:pPr indent="0" lvl="0" marL="0" rtl="0" algn="l">
                        <a:spcBef>
                          <a:spcPts val="0"/>
                        </a:spcBef>
                        <a:spcAft>
                          <a:spcPts val="0"/>
                        </a:spcAft>
                        <a:buNone/>
                      </a:pPr>
                      <a:r>
                        <a:t/>
                      </a:r>
                      <a:endParaRPr/>
                    </a:p>
                  </a:txBody>
                  <a:tcPr marT="10575" marB="10575" marR="10575" marL="10575" anchor="ctr"/>
                </a:tc>
                <a:tc>
                  <a:txBody>
                    <a:bodyPr>
                      <a:noAutofit/>
                    </a:bodyPr>
                    <a:lstStyle/>
                    <a:p>
                      <a:pPr indent="0" lvl="0" marL="0" rtl="0" algn="l">
                        <a:spcBef>
                          <a:spcPts val="0"/>
                        </a:spcBef>
                        <a:spcAft>
                          <a:spcPts val="0"/>
                        </a:spcAft>
                        <a:buNone/>
                      </a:pPr>
                      <a:r>
                        <a:t/>
                      </a:r>
                      <a:endParaRPr/>
                    </a:p>
                  </a:txBody>
                  <a:tcPr marT="10575" marB="10575" marR="10575" marL="10575" anchor="ctr"/>
                </a:tc>
              </a:tr>
            </a:tbl>
          </a:graphicData>
        </a:graphic>
      </p:graphicFrame>
      <p:pic>
        <p:nvPicPr>
          <p:cNvPr id="104" name="Google Shape;104;p16"/>
          <p:cNvPicPr preferRelativeResize="0"/>
          <p:nvPr/>
        </p:nvPicPr>
        <p:blipFill>
          <a:blip r:embed="rId3">
            <a:alphaModFix/>
          </a:blip>
          <a:stretch>
            <a:fillRect/>
          </a:stretch>
        </p:blipFill>
        <p:spPr>
          <a:xfrm>
            <a:off x="311699" y="2929125"/>
            <a:ext cx="2386375" cy="50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45025"/>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Example of Fourier Decomposition</a:t>
            </a:r>
            <a:endParaRPr/>
          </a:p>
        </p:txBody>
      </p:sp>
      <p:sp>
        <p:nvSpPr>
          <p:cNvPr id="110" name="Google Shape;110;p17"/>
          <p:cNvSpPr txBox="1"/>
          <p:nvPr>
            <p:ph idx="1" type="body"/>
          </p:nvPr>
        </p:nvSpPr>
        <p:spPr>
          <a:xfrm>
            <a:off x="311700" y="1152475"/>
            <a:ext cx="8520600" cy="3416400"/>
          </a:xfrm>
          <a:prstGeom prst="rect">
            <a:avLst/>
          </a:prstGeom>
        </p:spPr>
        <p:txBody>
          <a:bodyPr anchorCtr="0" anchor="t" bIns="17150" lIns="34275" spcFirstLastPara="1" rIns="34275" wrap="square" tIns="17150">
            <a:noAutofit/>
          </a:bodyPr>
          <a:lstStyle/>
          <a:p>
            <a:pPr indent="0" lvl="0" marL="0" rtl="0" algn="l">
              <a:spcBef>
                <a:spcPts val="800"/>
              </a:spcBef>
              <a:spcAft>
                <a:spcPts val="0"/>
              </a:spcAft>
              <a:buNone/>
            </a:pPr>
            <a:r>
              <a:rPr lang="en"/>
              <a:t>Here is an example of decomposing a square wave:</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						</a:t>
            </a:r>
            <a:endParaRPr/>
          </a:p>
          <a:p>
            <a:pPr indent="0" lvl="0" marL="0" rtl="0" algn="l">
              <a:spcBef>
                <a:spcPts val="800"/>
              </a:spcBef>
              <a:spcAft>
                <a:spcPts val="0"/>
              </a:spcAft>
              <a:buNone/>
            </a:pPr>
            <a:r>
              <a:rPr lang="en"/>
              <a:t>We observe that the more k we have, the more accurate approximation of the function we get. This is a good way to approximate functions as we can store the first few coefficients and then we would get a function that is really close to the original one</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11" name="Google Shape;111;p17"/>
          <p:cNvPicPr preferRelativeResize="0"/>
          <p:nvPr/>
        </p:nvPicPr>
        <p:blipFill>
          <a:blip r:embed="rId3">
            <a:alphaModFix/>
          </a:blip>
          <a:stretch>
            <a:fillRect/>
          </a:stretch>
        </p:blipFill>
        <p:spPr>
          <a:xfrm>
            <a:off x="281025" y="1670000"/>
            <a:ext cx="2716150" cy="1803525"/>
          </a:xfrm>
          <a:prstGeom prst="rect">
            <a:avLst/>
          </a:prstGeom>
          <a:noFill/>
          <a:ln>
            <a:noFill/>
          </a:ln>
        </p:spPr>
      </p:pic>
      <p:pic>
        <p:nvPicPr>
          <p:cNvPr id="112" name="Google Shape;112;p17"/>
          <p:cNvPicPr preferRelativeResize="0"/>
          <p:nvPr/>
        </p:nvPicPr>
        <p:blipFill>
          <a:blip r:embed="rId4">
            <a:alphaModFix/>
          </a:blip>
          <a:stretch>
            <a:fillRect/>
          </a:stretch>
        </p:blipFill>
        <p:spPr>
          <a:xfrm>
            <a:off x="3257550" y="1662113"/>
            <a:ext cx="2628900" cy="1819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148500"/>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Discrete Fourier Transform</a:t>
            </a:r>
            <a:endParaRPr/>
          </a:p>
        </p:txBody>
      </p:sp>
      <p:sp>
        <p:nvSpPr>
          <p:cNvPr id="118" name="Google Shape;118;p18"/>
          <p:cNvSpPr txBox="1"/>
          <p:nvPr>
            <p:ph idx="1" type="body"/>
          </p:nvPr>
        </p:nvSpPr>
        <p:spPr>
          <a:xfrm>
            <a:off x="311700" y="721200"/>
            <a:ext cx="8520600" cy="4228500"/>
          </a:xfrm>
          <a:prstGeom prst="rect">
            <a:avLst/>
          </a:prstGeom>
        </p:spPr>
        <p:txBody>
          <a:bodyPr anchorCtr="0" anchor="t" bIns="17150" lIns="34275" spcFirstLastPara="1" rIns="34275" wrap="square" tIns="17150">
            <a:noAutofit/>
          </a:bodyPr>
          <a:lstStyle/>
          <a:p>
            <a:pPr indent="0" lvl="0" marL="0" rtl="0" algn="l">
              <a:lnSpc>
                <a:spcPct val="115000"/>
              </a:lnSpc>
              <a:spcBef>
                <a:spcPts val="800"/>
              </a:spcBef>
              <a:spcAft>
                <a:spcPts val="0"/>
              </a:spcAft>
              <a:buNone/>
            </a:pPr>
            <a:r>
              <a:rPr lang="en"/>
              <a:t>W</a:t>
            </a:r>
            <a:r>
              <a:rPr lang="en"/>
              <a:t>e can use the discrete Fourier transform, or DFT to compute fourier transform by computers. Suppose we have a periodic signal of length N. We construct a</a:t>
            </a:r>
            <a:r>
              <a:rPr baseline="-25000" lang="en"/>
              <a:t>n</a:t>
            </a:r>
            <a:r>
              <a:rPr lang="en"/>
              <a:t> for n = 0 … N - 1. (a</a:t>
            </a:r>
            <a:r>
              <a:rPr baseline="-25000" lang="en"/>
              <a:t>n</a:t>
            </a:r>
            <a:r>
              <a:rPr lang="en"/>
              <a:t> =f(n)) The discrete Fourier transform of </a:t>
            </a:r>
            <a:r>
              <a:rPr lang="en"/>
              <a:t>a</a:t>
            </a:r>
            <a:r>
              <a:rPr baseline="-25000" lang="en"/>
              <a:t>n</a:t>
            </a:r>
            <a:r>
              <a:rPr lang="en"/>
              <a:t> is:</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rPr lang="en"/>
              <a:t>This is more commonly written</a:t>
            </a:r>
            <a:r>
              <a:rPr lang="en"/>
              <a:t>:</a:t>
            </a:r>
            <a:endParaRPr/>
          </a:p>
          <a:p>
            <a:pPr indent="0" lvl="0" marL="0" rtl="0" algn="l">
              <a:lnSpc>
                <a:spcPct val="115000"/>
              </a:lnSpc>
              <a:spcBef>
                <a:spcPts val="800"/>
              </a:spcBef>
              <a:spcAft>
                <a:spcPts val="0"/>
              </a:spcAft>
              <a:buNone/>
            </a:pPr>
            <a:r>
              <a:rPr lang="en"/>
              <a:t>                                                             where</a:t>
            </a:r>
            <a:endParaRPr/>
          </a:p>
          <a:p>
            <a:pPr indent="0" lvl="0" marL="0" rtl="0" algn="l">
              <a:lnSpc>
                <a:spcPct val="115000"/>
              </a:lnSpc>
              <a:spcBef>
                <a:spcPts val="800"/>
              </a:spcBef>
              <a:spcAft>
                <a:spcPts val="0"/>
              </a:spcAft>
              <a:buNone/>
            </a:pPr>
            <a:r>
              <a:rPr lang="en"/>
              <a:t>        </a:t>
            </a:r>
            <a:endParaRPr/>
          </a:p>
          <a:p>
            <a:pPr indent="0" lvl="0" marL="0" rtl="0" algn="l">
              <a:lnSpc>
                <a:spcPct val="115000"/>
              </a:lnSpc>
              <a:spcBef>
                <a:spcPts val="800"/>
              </a:spcBef>
              <a:spcAft>
                <a:spcPts val="0"/>
              </a:spcAft>
              <a:buNone/>
            </a:pPr>
            <a:r>
              <a:rPr lang="en"/>
              <a:t>This is just an approximation to the original function, as shown in the previous slide. (This is how we store audios)</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t/>
            </a:r>
            <a:endParaRPr/>
          </a:p>
        </p:txBody>
      </p:sp>
      <p:pic>
        <p:nvPicPr>
          <p:cNvPr id="119" name="Google Shape;119;p18"/>
          <p:cNvPicPr preferRelativeResize="0"/>
          <p:nvPr/>
        </p:nvPicPr>
        <p:blipFill>
          <a:blip r:embed="rId3">
            <a:alphaModFix/>
          </a:blip>
          <a:stretch>
            <a:fillRect/>
          </a:stretch>
        </p:blipFill>
        <p:spPr>
          <a:xfrm>
            <a:off x="311700" y="1977463"/>
            <a:ext cx="2127525" cy="826775"/>
          </a:xfrm>
          <a:prstGeom prst="rect">
            <a:avLst/>
          </a:prstGeom>
          <a:noFill/>
          <a:ln>
            <a:noFill/>
          </a:ln>
        </p:spPr>
      </p:pic>
      <p:pic>
        <p:nvPicPr>
          <p:cNvPr id="120" name="Google Shape;120;p18"/>
          <p:cNvPicPr preferRelativeResize="0"/>
          <p:nvPr/>
        </p:nvPicPr>
        <p:blipFill>
          <a:blip r:embed="rId4">
            <a:alphaModFix/>
          </a:blip>
          <a:stretch>
            <a:fillRect/>
          </a:stretch>
        </p:blipFill>
        <p:spPr>
          <a:xfrm>
            <a:off x="1934525" y="3236550"/>
            <a:ext cx="1866149" cy="826775"/>
          </a:xfrm>
          <a:prstGeom prst="rect">
            <a:avLst/>
          </a:prstGeom>
          <a:noFill/>
          <a:ln>
            <a:noFill/>
          </a:ln>
        </p:spPr>
      </p:pic>
      <p:pic>
        <p:nvPicPr>
          <p:cNvPr id="121" name="Google Shape;121;p18"/>
          <p:cNvPicPr preferRelativeResize="0"/>
          <p:nvPr/>
        </p:nvPicPr>
        <p:blipFill>
          <a:blip r:embed="rId5">
            <a:alphaModFix/>
          </a:blip>
          <a:stretch>
            <a:fillRect/>
          </a:stretch>
        </p:blipFill>
        <p:spPr>
          <a:xfrm>
            <a:off x="5252150" y="3236538"/>
            <a:ext cx="1452710" cy="57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148500"/>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I</a:t>
            </a:r>
            <a:r>
              <a:rPr lang="en"/>
              <a:t>nverse discrete Fourier transform</a:t>
            </a:r>
            <a:endParaRPr/>
          </a:p>
        </p:txBody>
      </p:sp>
      <p:sp>
        <p:nvSpPr>
          <p:cNvPr id="127" name="Google Shape;127;p19"/>
          <p:cNvSpPr txBox="1"/>
          <p:nvPr>
            <p:ph idx="1" type="body"/>
          </p:nvPr>
        </p:nvSpPr>
        <p:spPr>
          <a:xfrm>
            <a:off x="311700" y="907550"/>
            <a:ext cx="8520600" cy="4042200"/>
          </a:xfrm>
          <a:prstGeom prst="rect">
            <a:avLst/>
          </a:prstGeom>
        </p:spPr>
        <p:txBody>
          <a:bodyPr anchorCtr="0" anchor="t" bIns="17150" lIns="34275" spcFirstLastPara="1" rIns="34275" wrap="square" tIns="17150">
            <a:noAutofit/>
          </a:bodyPr>
          <a:lstStyle/>
          <a:p>
            <a:pPr indent="0" lvl="0" marL="0" rtl="0" algn="l">
              <a:lnSpc>
                <a:spcPct val="115000"/>
              </a:lnSpc>
              <a:spcBef>
                <a:spcPts val="800"/>
              </a:spcBef>
              <a:spcAft>
                <a:spcPts val="0"/>
              </a:spcAft>
              <a:buNone/>
            </a:pPr>
            <a:r>
              <a:rPr lang="en"/>
              <a:t>Given the coefficients, we can also find the original function.</a:t>
            </a:r>
            <a:endParaRPr/>
          </a:p>
          <a:p>
            <a:pPr indent="0" lvl="0" marL="0" rtl="0" algn="l">
              <a:lnSpc>
                <a:spcPct val="115000"/>
              </a:lnSpc>
              <a:spcBef>
                <a:spcPts val="800"/>
              </a:spcBef>
              <a:spcAft>
                <a:spcPts val="0"/>
              </a:spcAft>
              <a:buNone/>
            </a:pPr>
            <a:r>
              <a:rPr lang="en"/>
              <a:t>The sequence a</a:t>
            </a:r>
            <a:r>
              <a:rPr baseline="-25000" lang="en"/>
              <a:t>n</a:t>
            </a:r>
            <a:r>
              <a:rPr lang="en"/>
              <a:t> is the inverse discrete Fourier transform of the sequence A</a:t>
            </a:r>
            <a:r>
              <a:rPr baseline="-25000" lang="en"/>
              <a:t>k</a:t>
            </a:r>
            <a:r>
              <a:rPr lang="en"/>
              <a:t>. The formula for the inverse DFT is</a:t>
            </a:r>
            <a:r>
              <a:rPr lang="en"/>
              <a:t>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rPr lang="en"/>
              <a:t>Check pretty straight forward</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rPr lang="en"/>
              <a:t>See each                        as an inner product, and takes N only when m = n.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t/>
            </a:r>
            <a:endParaRPr/>
          </a:p>
        </p:txBody>
      </p:sp>
      <p:pic>
        <p:nvPicPr>
          <p:cNvPr id="128" name="Google Shape;128;p19"/>
          <p:cNvPicPr preferRelativeResize="0"/>
          <p:nvPr/>
        </p:nvPicPr>
        <p:blipFill>
          <a:blip r:embed="rId3">
            <a:alphaModFix/>
          </a:blip>
          <a:stretch>
            <a:fillRect/>
          </a:stretch>
        </p:blipFill>
        <p:spPr>
          <a:xfrm>
            <a:off x="3384900" y="2209275"/>
            <a:ext cx="2374225" cy="876050"/>
          </a:xfrm>
          <a:prstGeom prst="rect">
            <a:avLst/>
          </a:prstGeom>
          <a:noFill/>
          <a:ln>
            <a:noFill/>
          </a:ln>
        </p:spPr>
      </p:pic>
      <p:pic>
        <p:nvPicPr>
          <p:cNvPr id="129" name="Google Shape;129;p19"/>
          <p:cNvPicPr preferRelativeResize="0"/>
          <p:nvPr/>
        </p:nvPicPr>
        <p:blipFill>
          <a:blip r:embed="rId4">
            <a:alphaModFix/>
          </a:blip>
          <a:stretch>
            <a:fillRect/>
          </a:stretch>
        </p:blipFill>
        <p:spPr>
          <a:xfrm>
            <a:off x="222388" y="3226900"/>
            <a:ext cx="8699226" cy="1047625"/>
          </a:xfrm>
          <a:prstGeom prst="rect">
            <a:avLst/>
          </a:prstGeom>
          <a:noFill/>
          <a:ln>
            <a:noFill/>
          </a:ln>
        </p:spPr>
      </p:pic>
      <p:pic>
        <p:nvPicPr>
          <p:cNvPr id="130" name="Google Shape;130;p19"/>
          <p:cNvPicPr preferRelativeResize="0"/>
          <p:nvPr/>
        </p:nvPicPr>
        <p:blipFill>
          <a:blip r:embed="rId5">
            <a:alphaModFix/>
          </a:blip>
          <a:stretch>
            <a:fillRect/>
          </a:stretch>
        </p:blipFill>
        <p:spPr>
          <a:xfrm>
            <a:off x="1432650" y="4536375"/>
            <a:ext cx="1320905" cy="57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148500"/>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Example of Discrete Fourier Transform</a:t>
            </a:r>
            <a:endParaRPr/>
          </a:p>
        </p:txBody>
      </p:sp>
      <p:sp>
        <p:nvSpPr>
          <p:cNvPr id="136" name="Google Shape;136;p20"/>
          <p:cNvSpPr txBox="1"/>
          <p:nvPr>
            <p:ph idx="1" type="body"/>
          </p:nvPr>
        </p:nvSpPr>
        <p:spPr>
          <a:xfrm>
            <a:off x="311700" y="907550"/>
            <a:ext cx="8520600" cy="4042200"/>
          </a:xfrm>
          <a:prstGeom prst="rect">
            <a:avLst/>
          </a:prstGeom>
        </p:spPr>
        <p:txBody>
          <a:bodyPr anchorCtr="0" anchor="t" bIns="17150" lIns="34275" spcFirstLastPara="1" rIns="34275" wrap="square" tIns="17150">
            <a:noAutofit/>
          </a:bodyPr>
          <a:lstStyle/>
          <a:p>
            <a:pPr indent="0" lvl="0" marL="0" rtl="0" algn="l">
              <a:lnSpc>
                <a:spcPct val="115000"/>
              </a:lnSpc>
              <a:spcBef>
                <a:spcPts val="800"/>
              </a:spcBef>
              <a:spcAft>
                <a:spcPts val="0"/>
              </a:spcAft>
              <a:buNone/>
            </a:pPr>
            <a:r>
              <a:rPr lang="en"/>
              <a:t>We can see {a</a:t>
            </a:r>
            <a:r>
              <a:rPr baseline="-25000" lang="en"/>
              <a:t>n</a:t>
            </a:r>
            <a:r>
              <a:rPr lang="en"/>
              <a:t> } as discrete points on original functions and {A</a:t>
            </a:r>
            <a:r>
              <a:rPr baseline="-25000" lang="en"/>
              <a:t>k</a:t>
            </a:r>
            <a:r>
              <a:rPr lang="en"/>
              <a:t> } as discrete points on its Fourier transform.</a:t>
            </a:r>
            <a:endParaRPr/>
          </a:p>
          <a:p>
            <a:pPr indent="0" lvl="0" marL="0" rtl="0" algn="l">
              <a:lnSpc>
                <a:spcPct val="115000"/>
              </a:lnSpc>
              <a:spcBef>
                <a:spcPts val="800"/>
              </a:spcBef>
              <a:spcAft>
                <a:spcPts val="0"/>
              </a:spcAft>
              <a:buNone/>
            </a:pPr>
            <a:r>
              <a:rPr lang="en"/>
              <a:t>For example, when N = 2, W</a:t>
            </a:r>
            <a:r>
              <a:rPr baseline="-25000" lang="en"/>
              <a:t>2</a:t>
            </a:r>
            <a:r>
              <a:rPr lang="en"/>
              <a:t> = e</a:t>
            </a:r>
            <a:r>
              <a:rPr baseline="30000" lang="en"/>
              <a:t>-iπ</a:t>
            </a:r>
            <a:r>
              <a:rPr lang="en"/>
              <a:t> = -1, and</a:t>
            </a:r>
            <a:r>
              <a:rPr lang="en"/>
              <a:t>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rPr lang="en"/>
              <a:t>So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t/>
            </a:r>
            <a:endParaRPr/>
          </a:p>
        </p:txBody>
      </p:sp>
      <p:pic>
        <p:nvPicPr>
          <p:cNvPr id="137" name="Google Shape;137;p20"/>
          <p:cNvPicPr preferRelativeResize="0"/>
          <p:nvPr/>
        </p:nvPicPr>
        <p:blipFill>
          <a:blip r:embed="rId3">
            <a:alphaModFix/>
          </a:blip>
          <a:stretch>
            <a:fillRect/>
          </a:stretch>
        </p:blipFill>
        <p:spPr>
          <a:xfrm>
            <a:off x="1625825" y="2290000"/>
            <a:ext cx="6237027" cy="863050"/>
          </a:xfrm>
          <a:prstGeom prst="rect">
            <a:avLst/>
          </a:prstGeom>
          <a:noFill/>
          <a:ln>
            <a:noFill/>
          </a:ln>
        </p:spPr>
      </p:pic>
      <p:pic>
        <p:nvPicPr>
          <p:cNvPr id="138" name="Google Shape;138;p20"/>
          <p:cNvPicPr preferRelativeResize="0"/>
          <p:nvPr/>
        </p:nvPicPr>
        <p:blipFill>
          <a:blip r:embed="rId4">
            <a:alphaModFix/>
          </a:blip>
          <a:stretch>
            <a:fillRect/>
          </a:stretch>
        </p:blipFill>
        <p:spPr>
          <a:xfrm>
            <a:off x="3554966" y="3628700"/>
            <a:ext cx="2034072" cy="1024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148500"/>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Example of Discrete Fourier Transform</a:t>
            </a:r>
            <a:endParaRPr/>
          </a:p>
        </p:txBody>
      </p:sp>
      <p:sp>
        <p:nvSpPr>
          <p:cNvPr id="144" name="Google Shape;144;p21"/>
          <p:cNvSpPr txBox="1"/>
          <p:nvPr>
            <p:ph idx="1" type="body"/>
          </p:nvPr>
        </p:nvSpPr>
        <p:spPr>
          <a:xfrm>
            <a:off x="311700" y="907550"/>
            <a:ext cx="8520600" cy="4042200"/>
          </a:xfrm>
          <a:prstGeom prst="rect">
            <a:avLst/>
          </a:prstGeom>
        </p:spPr>
        <p:txBody>
          <a:bodyPr anchorCtr="0" anchor="t" bIns="17150" lIns="34275" spcFirstLastPara="1" rIns="34275" wrap="square" tIns="17150">
            <a:noAutofit/>
          </a:bodyPr>
          <a:lstStyle/>
          <a:p>
            <a:pPr indent="0" lvl="0" marL="0" rtl="0" algn="l">
              <a:lnSpc>
                <a:spcPct val="115000"/>
              </a:lnSpc>
              <a:spcBef>
                <a:spcPts val="800"/>
              </a:spcBef>
              <a:spcAft>
                <a:spcPts val="0"/>
              </a:spcAft>
              <a:buNone/>
            </a:pPr>
            <a:r>
              <a:rPr lang="en"/>
              <a:t>When N = 4, </a:t>
            </a:r>
            <a:r>
              <a:rPr lang="en"/>
              <a:t>W</a:t>
            </a:r>
            <a:r>
              <a:rPr baseline="-25000" lang="en"/>
              <a:t>4</a:t>
            </a:r>
            <a:r>
              <a:rPr lang="en"/>
              <a:t> = e</a:t>
            </a:r>
            <a:r>
              <a:rPr baseline="30000" lang="en"/>
              <a:t>-iπ / 2</a:t>
            </a:r>
            <a:r>
              <a:rPr lang="en"/>
              <a:t> = -i, and</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rPr lang="en"/>
              <a:t>So </a:t>
            </a:r>
            <a:r>
              <a:rPr lang="en"/>
              <a:t> </a:t>
            </a:r>
            <a:r>
              <a:rPr lang="en"/>
              <a:t>  </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None/>
            </a:pPr>
            <a:r>
              <a:t/>
            </a:r>
            <a:endParaRPr/>
          </a:p>
        </p:txBody>
      </p:sp>
      <p:pic>
        <p:nvPicPr>
          <p:cNvPr id="145" name="Google Shape;145;p21"/>
          <p:cNvPicPr preferRelativeResize="0"/>
          <p:nvPr/>
        </p:nvPicPr>
        <p:blipFill>
          <a:blip r:embed="rId3">
            <a:alphaModFix/>
          </a:blip>
          <a:stretch>
            <a:fillRect/>
          </a:stretch>
        </p:blipFill>
        <p:spPr>
          <a:xfrm>
            <a:off x="489413" y="1438650"/>
            <a:ext cx="8165176" cy="803125"/>
          </a:xfrm>
          <a:prstGeom prst="rect">
            <a:avLst/>
          </a:prstGeom>
          <a:noFill/>
          <a:ln>
            <a:noFill/>
          </a:ln>
        </p:spPr>
      </p:pic>
      <p:pic>
        <p:nvPicPr>
          <p:cNvPr id="146" name="Google Shape;146;p21"/>
          <p:cNvPicPr preferRelativeResize="0"/>
          <p:nvPr/>
        </p:nvPicPr>
        <p:blipFill>
          <a:blip r:embed="rId4">
            <a:alphaModFix/>
          </a:blip>
          <a:stretch>
            <a:fillRect/>
          </a:stretch>
        </p:blipFill>
        <p:spPr>
          <a:xfrm>
            <a:off x="3087337" y="2816950"/>
            <a:ext cx="2969325" cy="166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148500"/>
            <a:ext cx="8520600" cy="5727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a:t>Discrete Fourier Transform (cont.)</a:t>
            </a:r>
            <a:endParaRPr/>
          </a:p>
        </p:txBody>
      </p:sp>
      <p:sp>
        <p:nvSpPr>
          <p:cNvPr id="152" name="Google Shape;152;p22"/>
          <p:cNvSpPr txBox="1"/>
          <p:nvPr>
            <p:ph idx="1" type="body"/>
          </p:nvPr>
        </p:nvSpPr>
        <p:spPr>
          <a:xfrm>
            <a:off x="311700" y="721200"/>
            <a:ext cx="8520600" cy="4042200"/>
          </a:xfrm>
          <a:prstGeom prst="rect">
            <a:avLst/>
          </a:prstGeom>
        </p:spPr>
        <p:txBody>
          <a:bodyPr anchorCtr="0" anchor="t" bIns="17150" lIns="34275" spcFirstLastPara="1" rIns="34275" wrap="square" tIns="17150">
            <a:noAutofit/>
          </a:bodyPr>
          <a:lstStyle/>
          <a:p>
            <a:pPr indent="0" lvl="0" marL="0" rtl="0" algn="l">
              <a:lnSpc>
                <a:spcPct val="115000"/>
              </a:lnSpc>
              <a:spcBef>
                <a:spcPts val="800"/>
              </a:spcBef>
              <a:spcAft>
                <a:spcPts val="0"/>
              </a:spcAft>
              <a:buNone/>
            </a:pPr>
            <a:r>
              <a:rPr lang="en"/>
              <a:t>The problem to minimize the amount of time to calculate efficiently the discrete Fourier transform arises naturally in numerical analysis.</a:t>
            </a:r>
            <a:endParaRPr/>
          </a:p>
          <a:p>
            <a:pPr indent="0" lvl="0" marL="0" rtl="0" algn="l">
              <a:lnSpc>
                <a:spcPct val="115000"/>
              </a:lnSpc>
              <a:spcBef>
                <a:spcPts val="800"/>
              </a:spcBef>
              <a:spcAft>
                <a:spcPts val="0"/>
              </a:spcAft>
              <a:buNone/>
            </a:pPr>
            <a:r>
              <a:rPr lang="en"/>
              <a:t>We begin a naive approach to the problem. Fix N, and suppose that we are given a</a:t>
            </a:r>
            <a:r>
              <a:rPr baseline="-25000" lang="en"/>
              <a:t>0</a:t>
            </a:r>
            <a:r>
              <a:rPr lang="en"/>
              <a:t>, a</a:t>
            </a:r>
            <a:r>
              <a:rPr baseline="-25000" lang="en"/>
              <a:t>1</a:t>
            </a:r>
            <a:r>
              <a:rPr lang="en"/>
              <a:t>, … , a</a:t>
            </a:r>
            <a:r>
              <a:rPr baseline="-25000" lang="en"/>
              <a:t>N-1</a:t>
            </a:r>
            <a:r>
              <a:rPr lang="en"/>
              <a:t>. Then the time complexity is O(N</a:t>
            </a:r>
            <a:r>
              <a:rPr baseline="30000" lang="en"/>
              <a:t>2</a:t>
            </a:r>
            <a:r>
              <a:rPr lang="en"/>
              <a:t>)</a:t>
            </a:r>
            <a:endParaRPr/>
          </a:p>
        </p:txBody>
      </p:sp>
      <p:pic>
        <p:nvPicPr>
          <p:cNvPr id="153" name="Google Shape;153;p22"/>
          <p:cNvPicPr preferRelativeResize="0"/>
          <p:nvPr/>
        </p:nvPicPr>
        <p:blipFill>
          <a:blip r:embed="rId3">
            <a:alphaModFix/>
          </a:blip>
          <a:stretch>
            <a:fillRect/>
          </a:stretch>
        </p:blipFill>
        <p:spPr>
          <a:xfrm>
            <a:off x="3224028" y="2515800"/>
            <a:ext cx="2695950" cy="104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